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Montserrat SemiBold"/>
      <p:regular r:id="rId59"/>
      <p:bold r:id="rId60"/>
      <p:italic r:id="rId61"/>
      <p:boldItalic r:id="rId62"/>
    </p:embeddedFont>
    <p:embeddedFont>
      <p:font typeface="Caveat"/>
      <p:regular r:id="rId63"/>
      <p:bold r:id="rId64"/>
    </p:embeddedFont>
    <p:embeddedFont>
      <p:font typeface="Montserrat"/>
      <p:regular r:id="rId65"/>
      <p:bold r:id="rId66"/>
      <p:italic r:id="rId67"/>
      <p:boldItalic r:id="rId68"/>
    </p:embeddedFont>
    <p:embeddedFont>
      <p:font typeface="Montserrat Black"/>
      <p:bold r:id="rId69"/>
      <p:boldItalic r:id="rId70"/>
    </p:embeddedFont>
    <p:embeddedFont>
      <p:font typeface="Montserrat Light"/>
      <p:regular r:id="rId71"/>
      <p:bold r:id="rId72"/>
      <p:italic r:id="rId73"/>
      <p:boldItalic r:id="rId74"/>
    </p:embeddedFont>
    <p:embeddedFont>
      <p:font typeface="Montserrat ExtraLight"/>
      <p:regular r:id="rId75"/>
      <p:bold r:id="rId76"/>
      <p:italic r:id="rId77"/>
      <p:boldItalic r:id="rId78"/>
    </p:embeddedFont>
    <p:embeddedFont>
      <p:font typeface="Fira Sans"/>
      <p:regular r:id="rId79"/>
      <p:bold r:id="rId80"/>
      <p:italic r:id="rId81"/>
      <p:boldItalic r:id="rId82"/>
    </p:embeddedFont>
    <p:embeddedFont>
      <p:font typeface="Fira Sans Light"/>
      <p:regular r:id="rId83"/>
      <p:bold r:id="rId84"/>
      <p:italic r:id="rId85"/>
      <p:boldItalic r:id="rId86"/>
    </p:embeddedFont>
    <p:embeddedFont>
      <p:font typeface="Oswald"/>
      <p:regular r:id="rId87"/>
      <p:bold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FiraSansLight-bold.fntdata"/><Relationship Id="rId83" Type="http://schemas.openxmlformats.org/officeDocument/2006/relationships/font" Target="fonts/FiraSansLight-regular.fntdata"/><Relationship Id="rId42" Type="http://schemas.openxmlformats.org/officeDocument/2006/relationships/slide" Target="slides/slide37.xml"/><Relationship Id="rId86" Type="http://schemas.openxmlformats.org/officeDocument/2006/relationships/font" Target="fonts/FiraSansLight-boldItalic.fntdata"/><Relationship Id="rId41" Type="http://schemas.openxmlformats.org/officeDocument/2006/relationships/slide" Target="slides/slide36.xml"/><Relationship Id="rId85" Type="http://schemas.openxmlformats.org/officeDocument/2006/relationships/font" Target="fonts/FiraSansLight-italic.fntdata"/><Relationship Id="rId44" Type="http://schemas.openxmlformats.org/officeDocument/2006/relationships/slide" Target="slides/slide39.xml"/><Relationship Id="rId88" Type="http://schemas.openxmlformats.org/officeDocument/2006/relationships/font" Target="fonts/Oswald-bold.fntdata"/><Relationship Id="rId43" Type="http://schemas.openxmlformats.org/officeDocument/2006/relationships/slide" Target="slides/slide38.xml"/><Relationship Id="rId87" Type="http://schemas.openxmlformats.org/officeDocument/2006/relationships/font" Target="fonts/Oswald-regular.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FiraSans-bold.fntdata"/><Relationship Id="rId82" Type="http://schemas.openxmlformats.org/officeDocument/2006/relationships/font" Target="fonts/FiraSans-boldItalic.fntdata"/><Relationship Id="rId81" Type="http://schemas.openxmlformats.org/officeDocument/2006/relationships/font" Target="fonts/Fira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Light-italic.fntdata"/><Relationship Id="rId72" Type="http://schemas.openxmlformats.org/officeDocument/2006/relationships/font" Target="fonts/MontserratLight-bold.fntdata"/><Relationship Id="rId31" Type="http://schemas.openxmlformats.org/officeDocument/2006/relationships/slide" Target="slides/slide26.xml"/><Relationship Id="rId75" Type="http://schemas.openxmlformats.org/officeDocument/2006/relationships/font" Target="fonts/MontserratExtraLight-regular.fntdata"/><Relationship Id="rId30" Type="http://schemas.openxmlformats.org/officeDocument/2006/relationships/slide" Target="slides/slide25.xml"/><Relationship Id="rId74" Type="http://schemas.openxmlformats.org/officeDocument/2006/relationships/font" Target="fonts/MontserratLight-boldItalic.fntdata"/><Relationship Id="rId33" Type="http://schemas.openxmlformats.org/officeDocument/2006/relationships/slide" Target="slides/slide28.xml"/><Relationship Id="rId77" Type="http://schemas.openxmlformats.org/officeDocument/2006/relationships/font" Target="fonts/MontserratExtraLight-italic.fntdata"/><Relationship Id="rId32" Type="http://schemas.openxmlformats.org/officeDocument/2006/relationships/slide" Target="slides/slide27.xml"/><Relationship Id="rId76" Type="http://schemas.openxmlformats.org/officeDocument/2006/relationships/font" Target="fonts/MontserratExtraLight-bold.fntdata"/><Relationship Id="rId35" Type="http://schemas.openxmlformats.org/officeDocument/2006/relationships/slide" Target="slides/slide30.xml"/><Relationship Id="rId79" Type="http://schemas.openxmlformats.org/officeDocument/2006/relationships/font" Target="fonts/FiraSans-regular.fntdata"/><Relationship Id="rId34" Type="http://schemas.openxmlformats.org/officeDocument/2006/relationships/slide" Target="slides/slide29.xml"/><Relationship Id="rId78" Type="http://schemas.openxmlformats.org/officeDocument/2006/relationships/font" Target="fonts/MontserratExtraLight-boldItalic.fntdata"/><Relationship Id="rId71" Type="http://schemas.openxmlformats.org/officeDocument/2006/relationships/font" Target="fonts/MontserratLight-regular.fntdata"/><Relationship Id="rId70" Type="http://schemas.openxmlformats.org/officeDocument/2006/relationships/font" Target="fonts/MontserratBlack-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SemiBold-boldItalic.fntdata"/><Relationship Id="rId61" Type="http://schemas.openxmlformats.org/officeDocument/2006/relationships/font" Target="fonts/MontserratSemiBold-italic.fntdata"/><Relationship Id="rId20" Type="http://schemas.openxmlformats.org/officeDocument/2006/relationships/slide" Target="slides/slide15.xml"/><Relationship Id="rId64" Type="http://schemas.openxmlformats.org/officeDocument/2006/relationships/font" Target="fonts/Caveat-bold.fntdata"/><Relationship Id="rId63" Type="http://schemas.openxmlformats.org/officeDocument/2006/relationships/font" Target="fonts/Caveat-regular.fntdata"/><Relationship Id="rId22" Type="http://schemas.openxmlformats.org/officeDocument/2006/relationships/slide" Target="slides/slide17.xml"/><Relationship Id="rId66" Type="http://schemas.openxmlformats.org/officeDocument/2006/relationships/font" Target="fonts/Montserrat-bold.fntdata"/><Relationship Id="rId21" Type="http://schemas.openxmlformats.org/officeDocument/2006/relationships/slide" Target="slides/slide16.xml"/><Relationship Id="rId65" Type="http://schemas.openxmlformats.org/officeDocument/2006/relationships/font" Target="fonts/Montserrat-regular.fntdata"/><Relationship Id="rId24" Type="http://schemas.openxmlformats.org/officeDocument/2006/relationships/slide" Target="slides/slide19.xml"/><Relationship Id="rId68" Type="http://schemas.openxmlformats.org/officeDocument/2006/relationships/font" Target="fonts/Montserrat-boldItalic.fntdata"/><Relationship Id="rId23" Type="http://schemas.openxmlformats.org/officeDocument/2006/relationships/slide" Target="slides/slide18.xml"/><Relationship Id="rId67" Type="http://schemas.openxmlformats.org/officeDocument/2006/relationships/font" Target="fonts/Montserrat-italic.fntdata"/><Relationship Id="rId60" Type="http://schemas.openxmlformats.org/officeDocument/2006/relationships/font" Target="fonts/MontserratSemiBold-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Black-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MontserratSemiBold-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fe3c00fc3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fe3c00fc3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fe3c00fc39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fe3c00fc39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fe8c6470ab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fe8c6470ab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ff7d16500a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ff7d16500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ff7d16500a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One information we still need to solve the problem is the distance between the production sites and the markets, because transportation cost was given in $ / 1000 miles.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So here we are,   </a:t>
            </a:r>
            <a:endParaRPr/>
          </a:p>
          <a:p>
            <a:pPr indent="0" lvl="0" marL="0" rtl="0" algn="l">
              <a:lnSpc>
                <a:spcPct val="100000"/>
              </a:lnSpc>
              <a:spcBef>
                <a:spcPts val="0"/>
              </a:spcBef>
              <a:spcAft>
                <a:spcPts val="0"/>
              </a:spcAft>
              <a:buSzPts val="1400"/>
              <a:buNone/>
            </a:pPr>
            <a:r>
              <a:rPr lang="en"/>
              <a:t>On the left we have our production sites, on the right we have our markets, and we have connections between plants and markets with the distances written along these arrow.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8" name="Google Shape;208;g2ff7d16500a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ff7d16500a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Here is the mathematical model formulation.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We have two indices, which are our canning plants (i) and our markets (j). </a:t>
            </a:r>
            <a:endParaRPr/>
          </a:p>
          <a:p>
            <a:pPr indent="0" lvl="0" marL="0" rtl="0" algn="l">
              <a:lnSpc>
                <a:spcPct val="100000"/>
              </a:lnSpc>
              <a:spcBef>
                <a:spcPts val="0"/>
              </a:spcBef>
              <a:spcAft>
                <a:spcPts val="0"/>
              </a:spcAft>
              <a:buSzPts val="1400"/>
              <a:buNone/>
            </a:pPr>
            <a:r>
              <a:rPr lang="en"/>
              <a:t>Our decision variables are xij, i.e. The number of cases to ship from plant i to market j.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Then we have additional data, first cij, i.e. the transport cost per case to ship from plant i to market j, </a:t>
            </a:r>
            <a:endParaRPr/>
          </a:p>
          <a:p>
            <a:pPr indent="0" lvl="0" marL="0" rtl="0" algn="l">
              <a:lnSpc>
                <a:spcPct val="100000"/>
              </a:lnSpc>
              <a:spcBef>
                <a:spcPts val="0"/>
              </a:spcBef>
              <a:spcAft>
                <a:spcPts val="0"/>
              </a:spcAft>
              <a:buSzPts val="1400"/>
              <a:buNone/>
            </a:pPr>
            <a:r>
              <a:rPr lang="en"/>
              <a:t>Then ai, which is the production capacity of plant i</a:t>
            </a:r>
            <a:endParaRPr/>
          </a:p>
          <a:p>
            <a:pPr indent="0" lvl="0" marL="0" rtl="0" algn="l">
              <a:lnSpc>
                <a:spcPct val="100000"/>
              </a:lnSpc>
              <a:spcBef>
                <a:spcPts val="0"/>
              </a:spcBef>
              <a:spcAft>
                <a:spcPts val="0"/>
              </a:spcAft>
              <a:buSzPts val="1400"/>
              <a:buNone/>
            </a:pPr>
            <a:r>
              <a:rPr lang="en"/>
              <a:t>And bj, which is the demand of market j</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Our objective is to minimize total transportation cost, which is the sums over i and j of cij * xij,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And we have some constraints, namely the we cannot ship more from plant i than the total production capacity of that plant</a:t>
            </a:r>
            <a:endParaRPr/>
          </a:p>
          <a:p>
            <a:pPr indent="0" lvl="0" marL="0" rtl="0" algn="l">
              <a:lnSpc>
                <a:spcPct val="100000"/>
              </a:lnSpc>
              <a:spcBef>
                <a:spcPts val="0"/>
              </a:spcBef>
              <a:spcAft>
                <a:spcPts val="0"/>
              </a:spcAft>
              <a:buSzPts val="1400"/>
              <a:buNone/>
            </a:pPr>
            <a:r>
              <a:rPr lang="en"/>
              <a:t>We must ship enough to market j to satisfy the demand at that market,</a:t>
            </a:r>
            <a:endParaRPr/>
          </a:p>
          <a:p>
            <a:pPr indent="0" lvl="0" marL="0" rtl="0" algn="l">
              <a:lnSpc>
                <a:spcPct val="100000"/>
              </a:lnSpc>
              <a:spcBef>
                <a:spcPts val="0"/>
              </a:spcBef>
              <a:spcAft>
                <a:spcPts val="0"/>
              </a:spcAft>
              <a:buSzPts val="1400"/>
              <a:buNone/>
            </a:pPr>
            <a:r>
              <a:rPr lang="en"/>
              <a:t>We know that our number of cases shipped from i to j must be positive, i.e. We do not want to ship from a market to a plant.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Now let’s see how this mathematical notation of the model can be expressed in GAMS. </a:t>
            </a:r>
            <a:endParaRPr/>
          </a:p>
        </p:txBody>
      </p:sp>
      <p:sp>
        <p:nvSpPr>
          <p:cNvPr id="240" name="Google Shape;240;g2ff7d16500a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ff7d16500a_0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2ff7d16500a_0_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 have prepared this model in GAMS. What you see here is our development environment GAMS Studio.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So GAMS models are ascii files, which can of course be edited with any text editor, you can even use notepad if you are so inclined. But Studio has some definited advantages, first of all is syntax highlighting, and the tight integration with GAMS.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Studio is relatively self explanatory, for anyone who has ever used a conventional text editor should feel right at home.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So if we start at the top here, you see the first line starts with a $ sign, followed by Title. This is a so called $ control option, which tells GAMS certain things that are relevant during compile time. This one here, you guessed it, defines a title for our problem, which is then used when GAMS generates its solution report. You could also leave this out, but it is good practice to have a title.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Then we have a bunch of lines that start with an asterisk, which tells GAMS to treat just these lines as a comment.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Then the actual model starts. </a:t>
            </a:r>
            <a:endParaRPr/>
          </a:p>
          <a:p>
            <a:pPr indent="0" lvl="0" marL="0" rtl="0" algn="l">
              <a:lnSpc>
                <a:spcPct val="100000"/>
              </a:lnSpc>
              <a:spcBef>
                <a:spcPts val="0"/>
              </a:spcBef>
              <a:spcAft>
                <a:spcPts val="0"/>
              </a:spcAft>
              <a:buSzPts val="1400"/>
              <a:buNone/>
            </a:pPr>
            <a:r>
              <a:rPr lang="en"/>
              <a:t>Here we have the keyword Sets, which tells GAMS that you are about to declare one or more sets afterwards. This could also be written as lowercase sets because GAMS is case-insensitive, or in the singular form set, depending on your preferences.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Then we have the first set name, “i”, followed by so-called explanatory text. Explanatory text is purely for documenting your model, but is not actually used by GAMS. Following the explanatory text, we have a pair of forward slashes, end between those we have the elements of our set, separated by comma.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On the next line we have the set of our markets, “j”.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7" name="Google Shape;247;g2ff7d16500a_0_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ff7d16500a_0_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2ff7d16500a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fe3c00fc39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fe3c00fc39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ff7d16500a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ff7d16500a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fe8c6470ab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fe8c6470ab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0c1075819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0c1075819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fe3c00fc39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fe3c00fc39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fe3c00fc39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fe3c00fc39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fe8c6470ab_1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fe8c6470ab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fe8c6470ab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fe8c6470ab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ff7d16500a_0_367:notes"/>
          <p:cNvSpPr/>
          <p:nvPr>
            <p:ph idx="2" type="sldImg"/>
          </p:nvPr>
        </p:nvSpPr>
        <p:spPr>
          <a:xfrm>
            <a:off x="68581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ff7d16500a_0_3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A través de los años hemos creado un ecosistema completo con una plataforma de modelaje,</a:t>
            </a:r>
            <a:br>
              <a:rPr lang="en" sz="1000">
                <a:latin typeface="Arial"/>
                <a:ea typeface="Arial"/>
                <a:cs typeface="Arial"/>
                <a:sym typeface="Arial"/>
              </a:rPr>
            </a:br>
            <a:r>
              <a:rPr lang="en" sz="1000">
                <a:latin typeface="Arial"/>
                <a:ea typeface="Arial"/>
                <a:cs typeface="Arial"/>
                <a:sym typeface="Arial"/>
              </a:rPr>
              <a:t>Luego con tal de permitir que non-expertos puedan beneficiar de nuestra tecnología creamos un generador de Interfaz para usuario que se llama MIRO</a:t>
            </a:r>
            <a:br>
              <a:rPr lang="en" sz="1000">
                <a:latin typeface="Arial"/>
                <a:ea typeface="Arial"/>
                <a:cs typeface="Arial"/>
                <a:sym typeface="Arial"/>
              </a:rPr>
            </a:br>
            <a:br>
              <a:rPr lang="en" sz="1000">
                <a:latin typeface="Arial"/>
                <a:ea typeface="Arial"/>
                <a:cs typeface="Arial"/>
                <a:sym typeface="Arial"/>
              </a:rPr>
            </a:br>
            <a:r>
              <a:rPr lang="en" sz="1000">
                <a:latin typeface="Arial"/>
                <a:ea typeface="Arial"/>
                <a:cs typeface="Arial"/>
                <a:sym typeface="Arial"/>
              </a:rPr>
              <a:t>Con las tendencias actuales hemos desarrollado soluciones para servidores (en sitio o en la nube) asi que GAMESPy, lo cual mi colega Atharv les va a comentar mas en detalle en un momento.</a:t>
            </a:r>
            <a:endParaRPr/>
          </a:p>
        </p:txBody>
      </p:sp>
      <p:sp>
        <p:nvSpPr>
          <p:cNvPr id="338" name="Google Shape;338;g2ff7d16500a_0_36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fe3c00fc39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fe3c00fc39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0c1075819a_2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0c1075819a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0c1075819a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0c1075819a_0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30c1075819a_0_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0c1075819a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0c1075819a_0_4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30c1075819a_0_41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0c1075819a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0c1075819a_0_1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30c1075819a_0_1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0b7bf77958_0_102:notes"/>
          <p:cNvSpPr/>
          <p:nvPr>
            <p:ph idx="2" type="sldImg"/>
          </p:nvPr>
        </p:nvSpPr>
        <p:spPr>
          <a:xfrm>
            <a:off x="68581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 name="Google Shape;90;g30b7bf77958_0_1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A través de los años hemos creado un ecosistema completo con una plataforma de modelaje,</a:t>
            </a:r>
            <a:br>
              <a:rPr lang="en" sz="1000">
                <a:latin typeface="Arial"/>
                <a:ea typeface="Arial"/>
                <a:cs typeface="Arial"/>
                <a:sym typeface="Arial"/>
              </a:rPr>
            </a:br>
            <a:r>
              <a:rPr lang="en" sz="1000">
                <a:latin typeface="Arial"/>
                <a:ea typeface="Arial"/>
                <a:cs typeface="Arial"/>
                <a:sym typeface="Arial"/>
              </a:rPr>
              <a:t>Luego con tal de permitir que non-expertos puedan beneficiar de nuestra tecnología creamos un generador de Interfaz para usuario que se llama MIRO</a:t>
            </a:r>
            <a:br>
              <a:rPr lang="en" sz="1000">
                <a:latin typeface="Arial"/>
                <a:ea typeface="Arial"/>
                <a:cs typeface="Arial"/>
                <a:sym typeface="Arial"/>
              </a:rPr>
            </a:br>
            <a:br>
              <a:rPr lang="en" sz="1000">
                <a:latin typeface="Arial"/>
                <a:ea typeface="Arial"/>
                <a:cs typeface="Arial"/>
                <a:sym typeface="Arial"/>
              </a:rPr>
            </a:br>
            <a:r>
              <a:rPr lang="en" sz="1000">
                <a:latin typeface="Arial"/>
                <a:ea typeface="Arial"/>
                <a:cs typeface="Arial"/>
                <a:sym typeface="Arial"/>
              </a:rPr>
              <a:t>Con las tendencias actuales hemos desarrollado soluciones para servidores (en sitio o en la nube) asi que GAMESPy, lo cual mi colega Atharv les va a comentar mas en detalle en un momento.</a:t>
            </a:r>
            <a:endParaRPr/>
          </a:p>
        </p:txBody>
      </p:sp>
      <p:sp>
        <p:nvSpPr>
          <p:cNvPr id="91" name="Google Shape;91;g30b7bf77958_0_1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0c1075819a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0c1075819a_0_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30c1075819a_0_3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0c1075819a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0c1075819a_0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30c1075819a_0_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0c1075819a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0c1075819a_0_4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30c1075819a_0_47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0c1075819a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0c1075819a_0_4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30c1075819a_0_44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0c1075819a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0c1075819a_0_4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30c1075819a_0_45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0c1075819a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0c1075819a_0_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0c1075819a_0_5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0c1075819a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0c1075819a_2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0c1075819a_2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0c1075819a_2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30c1075819a_2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g30c1075819a_2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0c1075819a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0c1075819a_0_2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0c1075819a_0_2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0c1075819a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0c1075819a_0_2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30c1075819a_0_2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fe8c6470a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fe8c6470a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Fira Sans Light"/>
                <a:ea typeface="Fira Sans Light"/>
                <a:cs typeface="Fira Sans Light"/>
                <a:sym typeface="Fira Sans Light"/>
              </a:rPr>
              <a:t>Well all know this: Applied mathematical optimization involves solving complex real-world problems and it would be nice if it was just all about the model itself. But I don’t have to tell you that we all have to take care of many other things, such as careful handling and visualization of data.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0c1075819a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0c1075819a_0_2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30c1075819a_0_2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0c1075819a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0c1075819a_0_2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30c1075819a_0_2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0c1075819a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0c1075819a_0_2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30c1075819a_0_25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0c1075819a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0c1075819a_0_2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30c1075819a_0_2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0c1075819a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0c1075819a_0_2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0c1075819a_0_2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0c1075819a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0c1075819a_0_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0c1075819a_0_9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0c1075819a_2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0c1075819a_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0c1075819a_2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0c1075819a_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0c1075819a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0c1075819a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0c1075819a_2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30c1075819a_2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88" name="Google Shape;588;g30c1075819a_2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fe8c6470ab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fe8c6470ab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after hours of implementing and developing, we end up with this huge optimization pipeline that includes reading data, preprocessing data with various tools, and the mathematical model in a language such as GAMS, and again postprocessing and visualization in another language or environment.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0c1075819a_2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0c1075819a_2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30c1075819a_2_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0c1075819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0c1075819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0c1075819a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0c1075819a_0_2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30c1075819a_0_2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0c1075819a_2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30c1075819a_2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g30c1075819a_2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fe8c6470ab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fe8c6470ab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Fira Sans Light"/>
                <a:ea typeface="Fira Sans Light"/>
                <a:cs typeface="Fira Sans Light"/>
                <a:sym typeface="Fira Sans Light"/>
              </a:rPr>
              <a:t>So let’s be honest: Data manipulation, preprocessing, and postprocessing can be time-consuming and tedious, especially when working with a domain-specific modeling language such as GAMS.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e8c6470ab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e8c6470ab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e3c00fc3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e3c00fc3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fe3c00fc39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fe3c00fc39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mailto:sales@gams.com" TargetMode="External"/><Relationship Id="rId3" Type="http://schemas.openxmlformats.org/officeDocument/2006/relationships/hyperlink" Target="http://www.gams.com" TargetMode="External"/><Relationship Id="rId4" Type="http://schemas.openxmlformats.org/officeDocument/2006/relationships/hyperlink" Target="https://twitter.com/GamsSoftware" TargetMode="External"/><Relationship Id="rId9" Type="http://schemas.openxmlformats.org/officeDocument/2006/relationships/hyperlink" Target="https://www.linkedin.com/company/gams-development" TargetMode="External"/><Relationship Id="rId5" Type="http://schemas.openxmlformats.org/officeDocument/2006/relationships/image" Target="../media/image3.png"/><Relationship Id="rId6" Type="http://schemas.openxmlformats.org/officeDocument/2006/relationships/hyperlink" Target="https://twitter.com/GamsSoftware" TargetMode="External"/><Relationship Id="rId7" Type="http://schemas.openxmlformats.org/officeDocument/2006/relationships/hyperlink" Target="https://www.linkedin.com/company/gams-development" TargetMode="External"/><Relationship Id="rId8"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801019" y="786638"/>
            <a:ext cx="7505700" cy="18459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2"/>
              </a:buClr>
              <a:buSzPts val="4500"/>
              <a:buFont typeface="Montserrat Light"/>
              <a:buNone/>
              <a:defRPr sz="45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 name="Google Shape;15;p2"/>
          <p:cNvSpPr txBox="1"/>
          <p:nvPr>
            <p:ph idx="1" type="subTitle"/>
          </p:nvPr>
        </p:nvSpPr>
        <p:spPr>
          <a:xfrm>
            <a:off x="1186706" y="2959573"/>
            <a:ext cx="6858000" cy="9645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788B92"/>
              </a:buClr>
              <a:buSzPts val="1800"/>
              <a:buNone/>
              <a:defRPr sz="1800">
                <a:solidFill>
                  <a:srgbClr val="788B92"/>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6" name="Google Shape;16;p2"/>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bg>
      <p:bgPr>
        <a:solidFill>
          <a:schemeClr val="dk1"/>
        </a:solidFill>
      </p:bgPr>
    </p:bg>
    <p:spTree>
      <p:nvGrpSpPr>
        <p:cNvPr id="66" name="Shape 66"/>
        <p:cNvGrpSpPr/>
        <p:nvPr/>
      </p:nvGrpSpPr>
      <p:grpSpPr>
        <a:xfrm>
          <a:off x="0" y="0"/>
          <a:ext cx="0" cy="0"/>
          <a:chOff x="0" y="0"/>
          <a:chExt cx="0" cy="0"/>
        </a:xfrm>
      </p:grpSpPr>
      <p:sp>
        <p:nvSpPr>
          <p:cNvPr id="67" name="Google Shape;67;p1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4500"/>
              <a:buFont typeface="Montserrat Light"/>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1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800"/>
              <a:buNone/>
              <a:defRPr sz="1800">
                <a:solidFill>
                  <a:schemeClr val="lt1"/>
                </a:solidFill>
              </a:defRPr>
            </a:lvl1pPr>
            <a:lvl2pPr indent="-228600" lvl="1" marL="914400" algn="l">
              <a:lnSpc>
                <a:spcPct val="90000"/>
              </a:lnSpc>
              <a:spcBef>
                <a:spcPts val="400"/>
              </a:spcBef>
              <a:spcAft>
                <a:spcPts val="0"/>
              </a:spcAft>
              <a:buClr>
                <a:schemeClr val="lt1"/>
              </a:buClr>
              <a:buSzPts val="1500"/>
              <a:buNone/>
              <a:defRPr sz="1500">
                <a:solidFill>
                  <a:schemeClr val="lt1"/>
                </a:solidFill>
              </a:defRPr>
            </a:lvl2pPr>
            <a:lvl3pPr indent="-228600" lvl="2" marL="1371600" algn="l">
              <a:lnSpc>
                <a:spcPct val="90000"/>
              </a:lnSpc>
              <a:spcBef>
                <a:spcPts val="400"/>
              </a:spcBef>
              <a:spcAft>
                <a:spcPts val="0"/>
              </a:spcAft>
              <a:buClr>
                <a:schemeClr val="lt1"/>
              </a:buClr>
              <a:buSzPts val="1400"/>
              <a:buNone/>
              <a:defRPr sz="1400">
                <a:solidFill>
                  <a:schemeClr val="lt1"/>
                </a:solidFill>
              </a:defRPr>
            </a:lvl3pPr>
            <a:lvl4pPr indent="-228600" lvl="3" marL="1828800" algn="l">
              <a:lnSpc>
                <a:spcPct val="90000"/>
              </a:lnSpc>
              <a:spcBef>
                <a:spcPts val="400"/>
              </a:spcBef>
              <a:spcAft>
                <a:spcPts val="0"/>
              </a:spcAft>
              <a:buClr>
                <a:schemeClr val="lt1"/>
              </a:buClr>
              <a:buSzPts val="1200"/>
              <a:buNone/>
              <a:defRPr sz="1200">
                <a:solidFill>
                  <a:schemeClr val="lt1"/>
                </a:solidFill>
              </a:defRPr>
            </a:lvl4pPr>
            <a:lvl5pPr indent="-228600" lvl="4" marL="2286000" algn="l">
              <a:lnSpc>
                <a:spcPct val="90000"/>
              </a:lnSpc>
              <a:spcBef>
                <a:spcPts val="400"/>
              </a:spcBef>
              <a:spcAft>
                <a:spcPts val="0"/>
              </a:spcAft>
              <a:buClr>
                <a:schemeClr val="lt1"/>
              </a:buClr>
              <a:buSzPts val="1200"/>
              <a:buNone/>
              <a:defRPr sz="1200">
                <a:solidFill>
                  <a:schemeClr val="lt1"/>
                </a:solidFill>
              </a:defRPr>
            </a:lvl5pPr>
            <a:lvl6pPr indent="-228600" lvl="5" marL="2743200" algn="l">
              <a:lnSpc>
                <a:spcPct val="90000"/>
              </a:lnSpc>
              <a:spcBef>
                <a:spcPts val="400"/>
              </a:spcBef>
              <a:spcAft>
                <a:spcPts val="0"/>
              </a:spcAft>
              <a:buClr>
                <a:schemeClr val="lt1"/>
              </a:buClr>
              <a:buSzPts val="1200"/>
              <a:buNone/>
              <a:defRPr sz="1200">
                <a:solidFill>
                  <a:schemeClr val="lt1"/>
                </a:solidFill>
              </a:defRPr>
            </a:lvl6pPr>
            <a:lvl7pPr indent="-228600" lvl="6" marL="3200400" algn="l">
              <a:lnSpc>
                <a:spcPct val="90000"/>
              </a:lnSpc>
              <a:spcBef>
                <a:spcPts val="400"/>
              </a:spcBef>
              <a:spcAft>
                <a:spcPts val="0"/>
              </a:spcAft>
              <a:buClr>
                <a:schemeClr val="lt1"/>
              </a:buClr>
              <a:buSzPts val="1200"/>
              <a:buNone/>
              <a:defRPr sz="1200">
                <a:solidFill>
                  <a:schemeClr val="lt1"/>
                </a:solidFill>
              </a:defRPr>
            </a:lvl7pPr>
            <a:lvl8pPr indent="-228600" lvl="7" marL="3657600" algn="l">
              <a:lnSpc>
                <a:spcPct val="90000"/>
              </a:lnSpc>
              <a:spcBef>
                <a:spcPts val="400"/>
              </a:spcBef>
              <a:spcAft>
                <a:spcPts val="0"/>
              </a:spcAft>
              <a:buClr>
                <a:schemeClr val="lt1"/>
              </a:buClr>
              <a:buSzPts val="1200"/>
              <a:buNone/>
              <a:defRPr sz="1200">
                <a:solidFill>
                  <a:schemeClr val="lt1"/>
                </a:solidFill>
              </a:defRPr>
            </a:lvl8pPr>
            <a:lvl9pPr indent="-228600" lvl="8" marL="4114800" algn="l">
              <a:lnSpc>
                <a:spcPct val="90000"/>
              </a:lnSpc>
              <a:spcBef>
                <a:spcPts val="400"/>
              </a:spcBef>
              <a:spcAft>
                <a:spcPts val="0"/>
              </a:spcAft>
              <a:buClr>
                <a:schemeClr val="lt1"/>
              </a:buClr>
              <a:buSzPts val="1200"/>
              <a:buNone/>
              <a:defRPr sz="1200">
                <a:solidFill>
                  <a:schemeClr val="lt1"/>
                </a:solidFill>
              </a:defRPr>
            </a:lvl9pPr>
          </a:lstStyle>
          <a:p/>
        </p:txBody>
      </p:sp>
      <p:sp>
        <p:nvSpPr>
          <p:cNvPr id="69" name="Google Shape;69;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70" name="Google Shape;70;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71" name="Google Shape;71;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1">
    <p:spTree>
      <p:nvGrpSpPr>
        <p:cNvPr id="17" name="Shape 17"/>
        <p:cNvGrpSpPr/>
        <p:nvPr/>
      </p:nvGrpSpPr>
      <p:grpSpPr>
        <a:xfrm>
          <a:off x="0" y="0"/>
          <a:ext cx="0" cy="0"/>
          <a:chOff x="0" y="0"/>
          <a:chExt cx="0" cy="0"/>
        </a:xfrm>
      </p:grpSpPr>
      <p:sp>
        <p:nvSpPr>
          <p:cNvPr id="18" name="Google Shape;18;p3"/>
          <p:cNvSpPr txBox="1"/>
          <p:nvPr>
            <p:ph type="title"/>
          </p:nvPr>
        </p:nvSpPr>
        <p:spPr>
          <a:xfrm>
            <a:off x="390100" y="139325"/>
            <a:ext cx="6638400" cy="647400"/>
          </a:xfrm>
          <a:prstGeom prst="rect">
            <a:avLst/>
          </a:prstGeom>
        </p:spPr>
        <p:txBody>
          <a:bodyPr anchorCtr="0" anchor="ctr" bIns="34275" lIns="68575" spcFirstLastPara="1" rIns="68575" wrap="square" tIns="34275">
            <a:noAutofit/>
          </a:bodyPr>
          <a:lstStyle>
            <a:lvl1pPr lvl="0">
              <a:spcBef>
                <a:spcPts val="0"/>
              </a:spcBef>
              <a:spcAft>
                <a:spcPts val="0"/>
              </a:spcAft>
              <a:buSzPts val="27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Google Shape;19;p3"/>
          <p:cNvSpPr txBox="1"/>
          <p:nvPr>
            <p:ph idx="1" type="body"/>
          </p:nvPr>
        </p:nvSpPr>
        <p:spPr>
          <a:xfrm>
            <a:off x="390100" y="933450"/>
            <a:ext cx="8544000" cy="3753000"/>
          </a:xfrm>
          <a:prstGeom prst="rect">
            <a:avLst/>
          </a:prstGeom>
        </p:spPr>
        <p:txBody>
          <a:bodyPr anchorCtr="0" anchor="ctr" bIns="34275" lIns="68575" spcFirstLastPara="1" rIns="68575" wrap="square" tIns="34275">
            <a:normAutofit/>
          </a:bodyPr>
          <a:lstStyle>
            <a:lvl1pPr indent="-336550" lvl="0" marL="457200">
              <a:lnSpc>
                <a:spcPct val="150000"/>
              </a:lnSpc>
              <a:spcBef>
                <a:spcPts val="800"/>
              </a:spcBef>
              <a:spcAft>
                <a:spcPts val="0"/>
              </a:spcAft>
              <a:buSzPts val="1700"/>
              <a:buChar char="▪"/>
              <a:defRPr sz="1700"/>
            </a:lvl1pPr>
            <a:lvl2pPr indent="-336550" lvl="1" marL="914400">
              <a:lnSpc>
                <a:spcPct val="150000"/>
              </a:lnSpc>
              <a:spcBef>
                <a:spcPts val="400"/>
              </a:spcBef>
              <a:spcAft>
                <a:spcPts val="0"/>
              </a:spcAft>
              <a:buSzPts val="1700"/>
              <a:buChar char="▪"/>
              <a:defRPr sz="1700"/>
            </a:lvl2pPr>
            <a:lvl3pPr indent="-336550" lvl="2" marL="1371600">
              <a:lnSpc>
                <a:spcPct val="150000"/>
              </a:lnSpc>
              <a:spcBef>
                <a:spcPts val="400"/>
              </a:spcBef>
              <a:spcAft>
                <a:spcPts val="0"/>
              </a:spcAft>
              <a:buSzPts val="1700"/>
              <a:buChar char="▪"/>
              <a:defRPr sz="1700"/>
            </a:lvl3pPr>
            <a:lvl4pPr indent="-336550" lvl="3" marL="1828800">
              <a:lnSpc>
                <a:spcPct val="150000"/>
              </a:lnSpc>
              <a:spcBef>
                <a:spcPts val="400"/>
              </a:spcBef>
              <a:spcAft>
                <a:spcPts val="0"/>
              </a:spcAft>
              <a:buSzPts val="1700"/>
              <a:buChar char="▪"/>
              <a:defRPr sz="1700"/>
            </a:lvl4pPr>
            <a:lvl5pPr indent="-336550" lvl="4" marL="2286000">
              <a:lnSpc>
                <a:spcPct val="150000"/>
              </a:lnSpc>
              <a:spcBef>
                <a:spcPts val="400"/>
              </a:spcBef>
              <a:spcAft>
                <a:spcPts val="0"/>
              </a:spcAft>
              <a:buSzPts val="1700"/>
              <a:buChar char="▪"/>
              <a:defRPr sz="1700"/>
            </a:lvl5pPr>
            <a:lvl6pPr indent="-336550" lvl="5" marL="2743200">
              <a:lnSpc>
                <a:spcPct val="150000"/>
              </a:lnSpc>
              <a:spcBef>
                <a:spcPts val="400"/>
              </a:spcBef>
              <a:spcAft>
                <a:spcPts val="0"/>
              </a:spcAft>
              <a:buSzPts val="1700"/>
              <a:buChar char="•"/>
              <a:defRPr sz="1700"/>
            </a:lvl6pPr>
            <a:lvl7pPr indent="-336550" lvl="6" marL="3200400">
              <a:lnSpc>
                <a:spcPct val="150000"/>
              </a:lnSpc>
              <a:spcBef>
                <a:spcPts val="400"/>
              </a:spcBef>
              <a:spcAft>
                <a:spcPts val="0"/>
              </a:spcAft>
              <a:buSzPts val="1700"/>
              <a:buChar char="•"/>
              <a:defRPr sz="1700"/>
            </a:lvl7pPr>
            <a:lvl8pPr indent="-336550" lvl="7" marL="3657600">
              <a:lnSpc>
                <a:spcPct val="150000"/>
              </a:lnSpc>
              <a:spcBef>
                <a:spcPts val="400"/>
              </a:spcBef>
              <a:spcAft>
                <a:spcPts val="0"/>
              </a:spcAft>
              <a:buSzPts val="1700"/>
              <a:buChar char="•"/>
              <a:defRPr sz="1700"/>
            </a:lvl8pPr>
            <a:lvl9pPr indent="-336550" lvl="8" marL="4114800">
              <a:lnSpc>
                <a:spcPct val="150000"/>
              </a:lnSpc>
              <a:spcBef>
                <a:spcPts val="400"/>
              </a:spcBef>
              <a:spcAft>
                <a:spcPts val="0"/>
              </a:spcAft>
              <a:buSzPts val="1700"/>
              <a:buChar char="•"/>
              <a:defRPr sz="1700"/>
            </a:lvl9pPr>
          </a:lstStyle>
          <a:p/>
        </p:txBody>
      </p:sp>
      <p:sp>
        <p:nvSpPr>
          <p:cNvPr id="20" name="Google Shape;20;p3"/>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TITLE_1">
    <p:bg>
      <p:bgPr>
        <a:noFill/>
      </p:bgPr>
    </p:bg>
    <p:spTree>
      <p:nvGrpSpPr>
        <p:cNvPr id="21" name="Shape 21"/>
        <p:cNvGrpSpPr/>
        <p:nvPr/>
      </p:nvGrpSpPr>
      <p:grpSpPr>
        <a:xfrm>
          <a:off x="0" y="0"/>
          <a:ext cx="0" cy="0"/>
          <a:chOff x="0" y="0"/>
          <a:chExt cx="0" cy="0"/>
        </a:xfrm>
      </p:grpSpPr>
      <p:sp>
        <p:nvSpPr>
          <p:cNvPr id="22" name="Google Shape;22;p4"/>
          <p:cNvSpPr txBox="1"/>
          <p:nvPr>
            <p:ph type="ctrTitle"/>
          </p:nvPr>
        </p:nvSpPr>
        <p:spPr>
          <a:xfrm>
            <a:off x="494138" y="1691025"/>
            <a:ext cx="6148200" cy="1845900"/>
          </a:xfrm>
          <a:prstGeom prst="rect">
            <a:avLst/>
          </a:prstGeom>
          <a:noFill/>
          <a:ln>
            <a:noFill/>
          </a:ln>
        </p:spPr>
        <p:txBody>
          <a:bodyPr anchorCtr="0" anchor="b" bIns="34275" lIns="68575" spcFirstLastPara="1" rIns="68575" wrap="square" tIns="34275">
            <a:normAutofit/>
          </a:bodyPr>
          <a:lstStyle>
            <a:lvl1pPr lvl="0" rtl="0">
              <a:lnSpc>
                <a:spcPct val="90000"/>
              </a:lnSpc>
              <a:spcBef>
                <a:spcPts val="0"/>
              </a:spcBef>
              <a:spcAft>
                <a:spcPts val="0"/>
              </a:spcAft>
              <a:buClr>
                <a:srgbClr val="434343"/>
              </a:buClr>
              <a:buSzPts val="4500"/>
              <a:buFont typeface="Montserrat Light"/>
              <a:buNone/>
              <a:defRPr sz="4500">
                <a:solidFill>
                  <a:srgbClr val="43434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 name="Google Shape;23;p4"/>
          <p:cNvSpPr txBox="1"/>
          <p:nvPr>
            <p:ph idx="1" type="subTitle"/>
          </p:nvPr>
        </p:nvSpPr>
        <p:spPr>
          <a:xfrm>
            <a:off x="494138" y="3536925"/>
            <a:ext cx="6148200" cy="964500"/>
          </a:xfrm>
          <a:prstGeom prst="rect">
            <a:avLst/>
          </a:prstGeom>
          <a:noFill/>
          <a:ln>
            <a:noFill/>
          </a:ln>
        </p:spPr>
        <p:txBody>
          <a:bodyPr anchorCtr="0" anchor="t" bIns="34275" lIns="68575" spcFirstLastPara="1" rIns="68575" wrap="square" tIns="34275">
            <a:normAutofit/>
          </a:bodyPr>
          <a:lstStyle>
            <a:lvl1pPr lvl="0" rtl="0">
              <a:lnSpc>
                <a:spcPct val="90000"/>
              </a:lnSpc>
              <a:spcBef>
                <a:spcPts val="800"/>
              </a:spcBef>
              <a:spcAft>
                <a:spcPts val="0"/>
              </a:spcAft>
              <a:buClr>
                <a:srgbClr val="999999"/>
              </a:buClr>
              <a:buSzPts val="1800"/>
              <a:buNone/>
              <a:defRPr sz="1800">
                <a:solidFill>
                  <a:srgbClr val="999999"/>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 name="Google Shape;24;p4"/>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5" name="Google Shape;25;p4"/>
          <p:cNvGrpSpPr/>
          <p:nvPr/>
        </p:nvGrpSpPr>
        <p:grpSpPr>
          <a:xfrm rot="2700000">
            <a:off x="7155168" y="1566139"/>
            <a:ext cx="2945499" cy="2934581"/>
            <a:chOff x="-1081258" y="82420"/>
            <a:chExt cx="3219636" cy="3207702"/>
          </a:xfrm>
        </p:grpSpPr>
        <p:sp>
          <p:nvSpPr>
            <p:cNvPr id="26" name="Google Shape;26;p4"/>
            <p:cNvSpPr/>
            <p:nvPr/>
          </p:nvSpPr>
          <p:spPr>
            <a:xfrm>
              <a:off x="-1070875" y="82420"/>
              <a:ext cx="801900" cy="801900"/>
            </a:xfrm>
            <a:prstGeom prst="rect">
              <a:avLst/>
            </a:prstGeom>
            <a:noFill/>
            <a:ln cap="flat"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6"/>
                </a:solidFill>
                <a:latin typeface="Montserrat"/>
                <a:ea typeface="Montserrat"/>
                <a:cs typeface="Montserrat"/>
                <a:sym typeface="Montserrat"/>
              </a:endParaRPr>
            </a:p>
          </p:txBody>
        </p:sp>
        <p:sp>
          <p:nvSpPr>
            <p:cNvPr id="27" name="Google Shape;27;p4"/>
            <p:cNvSpPr/>
            <p:nvPr/>
          </p:nvSpPr>
          <p:spPr>
            <a:xfrm>
              <a:off x="-268424" y="884354"/>
              <a:ext cx="801900" cy="801900"/>
            </a:xfrm>
            <a:prstGeom prst="rect">
              <a:avLst/>
            </a:prstGeom>
            <a:noFill/>
            <a:ln cap="flat"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6"/>
                </a:solidFill>
                <a:latin typeface="Montserrat"/>
                <a:ea typeface="Montserrat"/>
                <a:cs typeface="Montserrat"/>
                <a:sym typeface="Montserrat"/>
              </a:endParaRPr>
            </a:p>
          </p:txBody>
        </p:sp>
        <p:sp>
          <p:nvSpPr>
            <p:cNvPr id="28" name="Google Shape;28;p4"/>
            <p:cNvSpPr/>
            <p:nvPr/>
          </p:nvSpPr>
          <p:spPr>
            <a:xfrm>
              <a:off x="534027" y="1686288"/>
              <a:ext cx="801900" cy="801900"/>
            </a:xfrm>
            <a:prstGeom prst="rect">
              <a:avLst/>
            </a:prstGeom>
            <a:noFill/>
            <a:ln cap="flat"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6"/>
                </a:solidFill>
                <a:latin typeface="Montserrat"/>
                <a:ea typeface="Montserrat"/>
                <a:cs typeface="Montserrat"/>
                <a:sym typeface="Montserrat"/>
              </a:endParaRPr>
            </a:p>
          </p:txBody>
        </p:sp>
        <p:sp>
          <p:nvSpPr>
            <p:cNvPr id="29" name="Google Shape;29;p4"/>
            <p:cNvSpPr/>
            <p:nvPr/>
          </p:nvSpPr>
          <p:spPr>
            <a:xfrm>
              <a:off x="1336478" y="2488222"/>
              <a:ext cx="801900" cy="801900"/>
            </a:xfrm>
            <a:prstGeom prst="rect">
              <a:avLst/>
            </a:prstGeom>
            <a:noFill/>
            <a:ln cap="flat"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6"/>
                </a:solidFill>
                <a:latin typeface="Montserrat"/>
                <a:ea typeface="Montserrat"/>
                <a:cs typeface="Montserrat"/>
                <a:sym typeface="Montserrat"/>
              </a:endParaRPr>
            </a:p>
          </p:txBody>
        </p:sp>
        <p:sp>
          <p:nvSpPr>
            <p:cNvPr id="30" name="Google Shape;30;p4"/>
            <p:cNvSpPr/>
            <p:nvPr/>
          </p:nvSpPr>
          <p:spPr>
            <a:xfrm>
              <a:off x="-272849" y="2488222"/>
              <a:ext cx="801900" cy="801900"/>
            </a:xfrm>
            <a:prstGeom prst="rect">
              <a:avLst/>
            </a:prstGeom>
            <a:noFill/>
            <a:ln cap="flat"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6"/>
                </a:solidFill>
                <a:latin typeface="Montserrat"/>
                <a:ea typeface="Montserrat"/>
                <a:cs typeface="Montserrat"/>
                <a:sym typeface="Montserrat"/>
              </a:endParaRPr>
            </a:p>
          </p:txBody>
        </p:sp>
        <p:sp>
          <p:nvSpPr>
            <p:cNvPr id="31" name="Google Shape;31;p4"/>
            <p:cNvSpPr/>
            <p:nvPr/>
          </p:nvSpPr>
          <p:spPr>
            <a:xfrm>
              <a:off x="-1081258" y="1686288"/>
              <a:ext cx="801900" cy="801900"/>
            </a:xfrm>
            <a:prstGeom prst="rect">
              <a:avLst/>
            </a:prstGeom>
            <a:noFill/>
            <a:ln cap="flat" cmpd="sng" w="19050">
              <a:solidFill>
                <a:schemeClr val="accent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6"/>
                </a:solidFill>
                <a:latin typeface="Montserrat"/>
                <a:ea typeface="Montserrat"/>
                <a:cs typeface="Montserrat"/>
                <a:sym typeface="Montserrat"/>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5"/>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txBox="1"/>
          <p:nvPr>
            <p:ph type="title"/>
          </p:nvPr>
        </p:nvSpPr>
        <p:spPr>
          <a:xfrm>
            <a:off x="390099" y="139325"/>
            <a:ext cx="6743100" cy="6474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2"/>
              </a:buClr>
              <a:buSzPts val="2700"/>
              <a:buFont typeface="Montserrat"/>
              <a:buNone/>
              <a:defRPr i="0" sz="2700" u="none" cap="none" strike="noStrike">
                <a:solidFill>
                  <a:schemeClr val="dk2"/>
                </a:solidFill>
                <a:latin typeface="Montserrat"/>
                <a:ea typeface="Montserrat"/>
                <a:cs typeface="Montserrat"/>
                <a:sym typeface="Montserra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5" name="Google Shape;35;p5"/>
          <p:cNvSpPr txBox="1"/>
          <p:nvPr>
            <p:ph idx="1" type="body"/>
          </p:nvPr>
        </p:nvSpPr>
        <p:spPr>
          <a:xfrm>
            <a:off x="390100" y="933450"/>
            <a:ext cx="8544000" cy="3753000"/>
          </a:xfrm>
          <a:prstGeom prst="rect">
            <a:avLst/>
          </a:prstGeom>
          <a:noFill/>
          <a:ln>
            <a:noFill/>
          </a:ln>
        </p:spPr>
        <p:txBody>
          <a:bodyPr anchorCtr="0" anchor="ctr" bIns="34275" lIns="68575" spcFirstLastPara="1" rIns="68575" wrap="square" tIns="34275">
            <a:normAutofit/>
          </a:bodyPr>
          <a:lstStyle>
            <a:lvl1pPr indent="-361950" lvl="0" marL="457200" marR="0" rtl="0" algn="l">
              <a:lnSpc>
                <a:spcPct val="150000"/>
              </a:lnSpc>
              <a:spcBef>
                <a:spcPts val="800"/>
              </a:spcBef>
              <a:spcAft>
                <a:spcPts val="0"/>
              </a:spcAft>
              <a:buClr>
                <a:schemeClr val="dk2"/>
              </a:buClr>
              <a:buSzPts val="2100"/>
              <a:buFont typeface="Montserrat"/>
              <a:buChar char="▪"/>
              <a:defRPr i="0" sz="2100" u="none" cap="none" strike="noStrike">
                <a:solidFill>
                  <a:schemeClr val="dk2"/>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2"/>
              </a:buClr>
              <a:buSzPts val="1800"/>
              <a:buFont typeface="Montserrat"/>
              <a:buChar char="▪"/>
              <a:defRPr i="0" sz="1800" u="none" cap="none" strike="noStrike">
                <a:solidFill>
                  <a:schemeClr val="dk2"/>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2"/>
              </a:buClr>
              <a:buSzPts val="1500"/>
              <a:buFont typeface="Montserrat"/>
              <a:buChar char="▪"/>
              <a:defRPr i="0" sz="1500" u="none" cap="none" strike="noStrike">
                <a:solidFill>
                  <a:schemeClr val="dk2"/>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5pPr>
            <a:lvl6pPr indent="-317500" lvl="5" marL="2743200" marR="0" rtl="0" algn="l">
              <a:lnSpc>
                <a:spcPct val="15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6pPr>
            <a:lvl7pPr indent="-317500" lvl="6" marL="3200400" marR="0" rtl="0" algn="l">
              <a:lnSpc>
                <a:spcPct val="15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7pPr>
            <a:lvl8pPr indent="-317500" lvl="7" marL="3657600" marR="0" rtl="0" algn="l">
              <a:lnSpc>
                <a:spcPct val="15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8pPr>
            <a:lvl9pPr indent="-317500" lvl="8" marL="4114800" marR="0" rtl="0" algn="l">
              <a:lnSpc>
                <a:spcPct val="15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9pPr>
          </a:lstStyle>
          <a:p/>
        </p:txBody>
      </p:sp>
    </p:spTree>
  </p:cSld>
  <p:clrMapOvr>
    <a:masterClrMapping/>
  </p:clrMapOvr>
  <p:extLst>
    <p:ext uri="{DCECCB84-F9BA-43D5-87BE-67443E8EF086}">
      <p15:sldGuideLst>
        <p15:guide id="1" pos="5628">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6" name="Shape 36"/>
        <p:cNvGrpSpPr/>
        <p:nvPr/>
      </p:nvGrpSpPr>
      <p:grpSpPr>
        <a:xfrm>
          <a:off x="0" y="0"/>
          <a:ext cx="0" cy="0"/>
          <a:chOff x="0" y="0"/>
          <a:chExt cx="0" cy="0"/>
        </a:xfrm>
      </p:grpSpPr>
      <p:sp>
        <p:nvSpPr>
          <p:cNvPr id="37" name="Google Shape;37;p6"/>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7"/>
          <p:cNvSpPr txBox="1"/>
          <p:nvPr>
            <p:ph type="title"/>
          </p:nvPr>
        </p:nvSpPr>
        <p:spPr>
          <a:xfrm>
            <a:off x="390099" y="139325"/>
            <a:ext cx="6743100" cy="647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 name="Google Shape;40;p7"/>
          <p:cNvSpPr txBox="1"/>
          <p:nvPr>
            <p:ph idx="1" type="body"/>
          </p:nvPr>
        </p:nvSpPr>
        <p:spPr>
          <a:xfrm>
            <a:off x="628650" y="933450"/>
            <a:ext cx="3886200" cy="3753000"/>
          </a:xfrm>
          <a:prstGeom prst="rect">
            <a:avLst/>
          </a:prstGeom>
          <a:noFill/>
          <a:ln>
            <a:noFill/>
          </a:ln>
        </p:spPr>
        <p:txBody>
          <a:bodyPr anchorCtr="0" anchor="ctr" bIns="34275" lIns="68575" spcFirstLastPara="1" rIns="68575" wrap="square" tIns="34275">
            <a:normAutofit/>
          </a:bodyPr>
          <a:lstStyle>
            <a:lvl1pPr indent="-317500" lvl="0" marL="457200" rtl="0" algn="l">
              <a:lnSpc>
                <a:spcPct val="150000"/>
              </a:lnSpc>
              <a:spcBef>
                <a:spcPts val="800"/>
              </a:spcBef>
              <a:spcAft>
                <a:spcPts val="0"/>
              </a:spcAft>
              <a:buClr>
                <a:schemeClr val="dk1"/>
              </a:buClr>
              <a:buSzPts val="1400"/>
              <a:buChar char="▪"/>
              <a:defRPr/>
            </a:lvl1pPr>
            <a:lvl2pPr indent="-317500" lvl="1" marL="914400" rtl="0" algn="l">
              <a:lnSpc>
                <a:spcPct val="150000"/>
              </a:lnSpc>
              <a:spcBef>
                <a:spcPts val="400"/>
              </a:spcBef>
              <a:spcAft>
                <a:spcPts val="0"/>
              </a:spcAft>
              <a:buClr>
                <a:schemeClr val="dk1"/>
              </a:buClr>
              <a:buSzPts val="1400"/>
              <a:buChar char="▪"/>
              <a:defRPr/>
            </a:lvl2pPr>
            <a:lvl3pPr indent="-317500" lvl="2" marL="13716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3pPr>
            <a:lvl4pPr indent="-317500" lvl="3" marL="18288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4pPr>
            <a:lvl5pPr indent="-317500" lvl="4" marL="22860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5pPr>
            <a:lvl6pPr indent="-317500" lvl="5" marL="27432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6pPr>
            <a:lvl7pPr indent="-317500" lvl="6" marL="32004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7pPr>
            <a:lvl8pPr indent="-317500" lvl="7" marL="36576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8pPr>
            <a:lvl9pPr indent="-317500" lvl="8" marL="41148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9pPr>
          </a:lstStyle>
          <a:p/>
        </p:txBody>
      </p:sp>
      <p:sp>
        <p:nvSpPr>
          <p:cNvPr id="41" name="Google Shape;41;p7"/>
          <p:cNvSpPr txBox="1"/>
          <p:nvPr>
            <p:ph idx="2" type="body"/>
          </p:nvPr>
        </p:nvSpPr>
        <p:spPr>
          <a:xfrm>
            <a:off x="4629150" y="933450"/>
            <a:ext cx="3886200" cy="3753000"/>
          </a:xfrm>
          <a:prstGeom prst="rect">
            <a:avLst/>
          </a:prstGeom>
          <a:noFill/>
          <a:ln>
            <a:noFill/>
          </a:ln>
        </p:spPr>
        <p:txBody>
          <a:bodyPr anchorCtr="0" anchor="ctr" bIns="34275" lIns="68575" spcFirstLastPara="1" rIns="68575" wrap="square" tIns="34275">
            <a:normAutofit/>
          </a:bodyPr>
          <a:lstStyle>
            <a:lvl1pPr indent="-317500" lvl="0" marL="457200" rtl="0" algn="l">
              <a:lnSpc>
                <a:spcPct val="150000"/>
              </a:lnSpc>
              <a:spcBef>
                <a:spcPts val="800"/>
              </a:spcBef>
              <a:spcAft>
                <a:spcPts val="0"/>
              </a:spcAft>
              <a:buClr>
                <a:schemeClr val="dk1"/>
              </a:buClr>
              <a:buSzPts val="1400"/>
              <a:buChar char="▪"/>
              <a:defRPr/>
            </a:lvl1pPr>
            <a:lvl2pPr indent="-317500" lvl="1" marL="914400" rtl="0" algn="l">
              <a:lnSpc>
                <a:spcPct val="150000"/>
              </a:lnSpc>
              <a:spcBef>
                <a:spcPts val="400"/>
              </a:spcBef>
              <a:spcAft>
                <a:spcPts val="0"/>
              </a:spcAft>
              <a:buClr>
                <a:schemeClr val="dk1"/>
              </a:buClr>
              <a:buSzPts val="1400"/>
              <a:buChar char="▪"/>
              <a:defRPr/>
            </a:lvl2pPr>
            <a:lvl3pPr indent="-317500" lvl="2" marL="13716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3pPr>
            <a:lvl4pPr indent="-317500" lvl="3" marL="18288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4pPr>
            <a:lvl5pPr indent="-317500" lvl="4" marL="22860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5pPr>
            <a:lvl6pPr indent="-317500" lvl="5" marL="27432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6pPr>
            <a:lvl7pPr indent="-317500" lvl="6" marL="32004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7pPr>
            <a:lvl8pPr indent="-317500" lvl="7" marL="36576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8pPr>
            <a:lvl9pPr indent="-317500" lvl="8" marL="4114800" rtl="0" algn="l">
              <a:lnSpc>
                <a:spcPct val="150000"/>
              </a:lnSpc>
              <a:spcBef>
                <a:spcPts val="400"/>
              </a:spcBef>
              <a:spcAft>
                <a:spcPts val="0"/>
              </a:spcAft>
              <a:buClr>
                <a:schemeClr val="dk1"/>
              </a:buClr>
              <a:buSzPts val="1400"/>
              <a:buFont typeface="Montserrat Light"/>
              <a:buChar char="•"/>
              <a:defRPr>
                <a:latin typeface="Montserrat Light"/>
                <a:ea typeface="Montserrat Light"/>
                <a:cs typeface="Montserrat Light"/>
                <a:sym typeface="Montserrat Light"/>
              </a:defRPr>
            </a:lvl9pPr>
          </a:lstStyle>
          <a:p/>
        </p:txBody>
      </p:sp>
      <p:sp>
        <p:nvSpPr>
          <p:cNvPr id="42" name="Google Shape;42;p7"/>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type="secHead">
  <p:cSld name="SECTION_HEADER">
    <p:bg>
      <p:bgPr>
        <a:noFill/>
      </p:bgPr>
    </p:bg>
    <p:spTree>
      <p:nvGrpSpPr>
        <p:cNvPr id="43" name="Shape 43"/>
        <p:cNvGrpSpPr/>
        <p:nvPr/>
      </p:nvGrpSpPr>
      <p:grpSpPr>
        <a:xfrm>
          <a:off x="0" y="0"/>
          <a:ext cx="0" cy="0"/>
          <a:chOff x="0" y="0"/>
          <a:chExt cx="0" cy="0"/>
        </a:xfrm>
      </p:grpSpPr>
      <p:sp>
        <p:nvSpPr>
          <p:cNvPr id="44" name="Google Shape;44;p8"/>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8"/>
          <p:cNvSpPr txBox="1"/>
          <p:nvPr/>
        </p:nvSpPr>
        <p:spPr>
          <a:xfrm>
            <a:off x="623900" y="1282298"/>
            <a:ext cx="7886700" cy="8133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4500"/>
              <a:buFont typeface="Montserrat Light"/>
              <a:buNone/>
            </a:pPr>
            <a:r>
              <a:rPr lang="en" sz="2500">
                <a:solidFill>
                  <a:srgbClr val="434343"/>
                </a:solidFill>
                <a:latin typeface="Montserrat SemiBold"/>
                <a:ea typeface="Montserrat SemiBold"/>
                <a:cs typeface="Montserrat SemiBold"/>
                <a:sym typeface="Montserrat SemiBold"/>
              </a:rPr>
              <a:t>Contact Us</a:t>
            </a:r>
            <a:endParaRPr sz="2500">
              <a:solidFill>
                <a:srgbClr val="434343"/>
              </a:solidFill>
              <a:latin typeface="Montserrat SemiBold"/>
              <a:ea typeface="Montserrat SemiBold"/>
              <a:cs typeface="Montserrat SemiBold"/>
              <a:sym typeface="Montserrat SemiBold"/>
            </a:endParaRPr>
          </a:p>
        </p:txBody>
      </p:sp>
      <p:sp>
        <p:nvSpPr>
          <p:cNvPr id="46" name="Google Shape;46;p8"/>
          <p:cNvSpPr txBox="1"/>
          <p:nvPr/>
        </p:nvSpPr>
        <p:spPr>
          <a:xfrm>
            <a:off x="623900" y="2276236"/>
            <a:ext cx="7886700" cy="6867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800"/>
              <a:buNone/>
            </a:pPr>
            <a:r>
              <a:rPr lang="en" u="sng">
                <a:solidFill>
                  <a:schemeClr val="hlink"/>
                </a:solidFill>
                <a:latin typeface="Montserrat"/>
                <a:ea typeface="Montserrat"/>
                <a:cs typeface="Montserrat"/>
                <a:sym typeface="Montserrat"/>
                <a:hlinkClick r:id="rId2"/>
              </a:rPr>
              <a:t>sales@gams.com</a:t>
            </a:r>
            <a:endParaRPr>
              <a:latin typeface="Montserrat"/>
              <a:ea typeface="Montserrat"/>
              <a:cs typeface="Montserrat"/>
              <a:sym typeface="Montserrat"/>
            </a:endParaRPr>
          </a:p>
          <a:p>
            <a:pPr indent="0" lvl="0" marL="0" rtl="0" algn="l">
              <a:lnSpc>
                <a:spcPct val="90000"/>
              </a:lnSpc>
              <a:spcBef>
                <a:spcPts val="800"/>
              </a:spcBef>
              <a:spcAft>
                <a:spcPts val="0"/>
              </a:spcAft>
              <a:buClr>
                <a:schemeClr val="lt1"/>
              </a:buClr>
              <a:buSzPts val="1800"/>
              <a:buNone/>
            </a:pPr>
            <a:r>
              <a:rPr lang="en" u="sng">
                <a:solidFill>
                  <a:schemeClr val="hlink"/>
                </a:solidFill>
                <a:latin typeface="Montserrat"/>
                <a:ea typeface="Montserrat"/>
                <a:cs typeface="Montserrat"/>
                <a:sym typeface="Montserrat"/>
                <a:hlinkClick r:id="rId3"/>
              </a:rPr>
              <a:t>www.gams.com</a:t>
            </a:r>
            <a:endParaRPr>
              <a:latin typeface="Montserrat"/>
              <a:ea typeface="Montserrat"/>
              <a:cs typeface="Montserrat"/>
              <a:sym typeface="Montserrat"/>
            </a:endParaRPr>
          </a:p>
        </p:txBody>
      </p:sp>
      <p:pic>
        <p:nvPicPr>
          <p:cNvPr id="47" name="Google Shape;47;p8">
            <a:hlinkClick r:id="rId4"/>
          </p:cNvPr>
          <p:cNvPicPr preferRelativeResize="0"/>
          <p:nvPr/>
        </p:nvPicPr>
        <p:blipFill rotWithShape="1">
          <a:blip r:embed="rId5">
            <a:alphaModFix/>
          </a:blip>
          <a:srcRect b="0" l="0" r="0" t="0"/>
          <a:stretch/>
        </p:blipFill>
        <p:spPr>
          <a:xfrm>
            <a:off x="716803" y="3458265"/>
            <a:ext cx="364500" cy="364500"/>
          </a:xfrm>
          <a:prstGeom prst="rect">
            <a:avLst/>
          </a:prstGeom>
          <a:noFill/>
          <a:ln>
            <a:noFill/>
          </a:ln>
        </p:spPr>
      </p:pic>
      <p:sp>
        <p:nvSpPr>
          <p:cNvPr id="48" name="Google Shape;48;p8"/>
          <p:cNvSpPr txBox="1"/>
          <p:nvPr/>
        </p:nvSpPr>
        <p:spPr>
          <a:xfrm>
            <a:off x="1230651" y="3540075"/>
            <a:ext cx="2184300" cy="223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u="sng">
                <a:solidFill>
                  <a:schemeClr val="hlink"/>
                </a:solidFill>
                <a:latin typeface="Montserrat"/>
                <a:ea typeface="Montserrat"/>
                <a:cs typeface="Montserrat"/>
                <a:sym typeface="Montserrat"/>
                <a:hlinkClick r:id="rId6"/>
              </a:rPr>
              <a:t>@GamsSoftware</a:t>
            </a:r>
            <a:endParaRPr sz="1000">
              <a:solidFill>
                <a:srgbClr val="434343"/>
              </a:solidFill>
              <a:latin typeface="Montserrat"/>
              <a:ea typeface="Montserrat"/>
              <a:cs typeface="Montserrat"/>
              <a:sym typeface="Montserrat"/>
            </a:endParaRPr>
          </a:p>
        </p:txBody>
      </p:sp>
      <p:sp>
        <p:nvSpPr>
          <p:cNvPr id="49" name="Google Shape;49;p8"/>
          <p:cNvSpPr/>
          <p:nvPr/>
        </p:nvSpPr>
        <p:spPr>
          <a:xfrm>
            <a:off x="659311" y="4377218"/>
            <a:ext cx="359400" cy="330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Montserrat"/>
              <a:ea typeface="Montserrat"/>
              <a:cs typeface="Montserrat"/>
              <a:sym typeface="Montserrat"/>
            </a:endParaRPr>
          </a:p>
        </p:txBody>
      </p:sp>
      <p:pic>
        <p:nvPicPr>
          <p:cNvPr descr="Logo, icon&#10;&#10;Description automatically generated" id="50" name="Google Shape;50;p8">
            <a:hlinkClick r:id="rId7"/>
          </p:cNvPr>
          <p:cNvPicPr preferRelativeResize="0"/>
          <p:nvPr/>
        </p:nvPicPr>
        <p:blipFill rotWithShape="1">
          <a:blip r:embed="rId8">
            <a:alphaModFix/>
          </a:blip>
          <a:srcRect b="0" l="0" r="0" t="0"/>
          <a:stretch/>
        </p:blipFill>
        <p:spPr>
          <a:xfrm>
            <a:off x="716803" y="4012669"/>
            <a:ext cx="428690" cy="364555"/>
          </a:xfrm>
          <a:prstGeom prst="rect">
            <a:avLst/>
          </a:prstGeom>
          <a:noFill/>
          <a:ln>
            <a:noFill/>
          </a:ln>
        </p:spPr>
      </p:pic>
      <p:sp>
        <p:nvSpPr>
          <p:cNvPr id="51" name="Google Shape;51;p8"/>
          <p:cNvSpPr txBox="1"/>
          <p:nvPr/>
        </p:nvSpPr>
        <p:spPr>
          <a:xfrm>
            <a:off x="1230646" y="4042532"/>
            <a:ext cx="3841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Montserrat"/>
                <a:ea typeface="Montserrat"/>
                <a:cs typeface="Montserrat"/>
                <a:sym typeface="Montserrat"/>
                <a:hlinkClick r:id="rId9"/>
              </a:rPr>
              <a:t>https://www.linkedin.com/company/gams-development</a:t>
            </a:r>
            <a:endParaRPr sz="1000">
              <a:latin typeface="Montserrat"/>
              <a:ea typeface="Montserrat"/>
              <a:cs typeface="Montserrat"/>
              <a:sym typeface="Montserrat"/>
            </a:endParaRPr>
          </a:p>
        </p:txBody>
      </p:sp>
      <p:sp>
        <p:nvSpPr>
          <p:cNvPr id="52" name="Google Shape;52;p8"/>
          <p:cNvSpPr txBox="1"/>
          <p:nvPr/>
        </p:nvSpPr>
        <p:spPr>
          <a:xfrm>
            <a:off x="5266725" y="1521725"/>
            <a:ext cx="3579900" cy="1441200"/>
          </a:xfrm>
          <a:prstGeom prst="rect">
            <a:avLst/>
          </a:prstGeom>
          <a:solidFill>
            <a:srgbClr val="FFFBF5"/>
          </a:solidFill>
          <a:ln cap="flat" cmpd="sng" w="9525">
            <a:solidFill>
              <a:srgbClr val="EFEFE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latin typeface="Montserrat"/>
                <a:ea typeface="Montserrat"/>
                <a:cs typeface="Montserrat"/>
                <a:sym typeface="Montserrat"/>
              </a:rPr>
              <a:t>Additional Information</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292100" lvl="0" marL="457200" rtl="0" algn="l">
              <a:spcBef>
                <a:spcPts val="0"/>
              </a:spcBef>
              <a:spcAft>
                <a:spcPts val="0"/>
              </a:spcAft>
              <a:buClr>
                <a:srgbClr val="999999"/>
              </a:buClr>
              <a:buSzPts val="1000"/>
              <a:buFont typeface="Montserrat"/>
              <a:buChar char="■"/>
            </a:pPr>
            <a:r>
              <a:rPr i="1" lang="en" sz="1000">
                <a:latin typeface="Montserrat"/>
                <a:ea typeface="Montserrat"/>
                <a:cs typeface="Montserrat"/>
                <a:sym typeface="Montserrat"/>
              </a:rPr>
              <a:t>like talks</a:t>
            </a:r>
            <a:endParaRPr sz="1000">
              <a:latin typeface="Montserrat"/>
              <a:ea typeface="Montserrat"/>
              <a:cs typeface="Montserrat"/>
              <a:sym typeface="Montserrat"/>
            </a:endParaRPr>
          </a:p>
          <a:p>
            <a:pPr indent="-292100" lvl="0" marL="457200" rtl="0" algn="l">
              <a:spcBef>
                <a:spcPts val="0"/>
              </a:spcBef>
              <a:spcAft>
                <a:spcPts val="0"/>
              </a:spcAft>
              <a:buClr>
                <a:srgbClr val="999999"/>
              </a:buClr>
              <a:buSzPts val="1000"/>
              <a:buFont typeface="Montserrat"/>
              <a:buChar char="■"/>
            </a:pPr>
            <a:r>
              <a:rPr i="1" lang="en" sz="1000">
                <a:latin typeface="Montserrat"/>
                <a:ea typeface="Montserrat"/>
                <a:cs typeface="Montserrat"/>
                <a:sym typeface="Montserrat"/>
              </a:rPr>
              <a:t>Or important dates</a:t>
            </a:r>
            <a:endParaRPr sz="1000">
              <a:latin typeface="Montserrat"/>
              <a:ea typeface="Montserrat"/>
              <a:cs typeface="Montserrat"/>
              <a:sym typeface="Montserrat"/>
            </a:endParaRPr>
          </a:p>
        </p:txBody>
      </p:sp>
      <p:sp>
        <p:nvSpPr>
          <p:cNvPr id="53" name="Google Shape;53;p8"/>
          <p:cNvSpPr/>
          <p:nvPr/>
        </p:nvSpPr>
        <p:spPr>
          <a:xfrm>
            <a:off x="7591425" y="4514850"/>
            <a:ext cx="1104900" cy="29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txBox="1"/>
          <p:nvPr>
            <p:ph idx="1" type="body"/>
          </p:nvPr>
        </p:nvSpPr>
        <p:spPr>
          <a:xfrm>
            <a:off x="5266825" y="3365025"/>
            <a:ext cx="3579900" cy="5823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55" name="Google Shape;55;p8"/>
          <p:cNvSpPr txBox="1"/>
          <p:nvPr>
            <p:ph idx="2" type="body"/>
          </p:nvPr>
        </p:nvSpPr>
        <p:spPr>
          <a:xfrm>
            <a:off x="5252250" y="1548175"/>
            <a:ext cx="3594600" cy="1414800"/>
          </a:xfrm>
          <a:prstGeom prst="rect">
            <a:avLst/>
          </a:prstGeom>
          <a:solidFill>
            <a:srgbClr val="FFFBF5"/>
          </a:solidFill>
          <a:ln cap="flat" cmpd="sng" w="9525">
            <a:solidFill>
              <a:srgbClr val="EFEFE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34275" lIns="68575" spcFirstLastPara="1" rIns="68575" wrap="square" tIns="34275">
            <a:normAutofit/>
          </a:bodyPr>
          <a:lstStyle>
            <a:lvl1pPr indent="-336550" lvl="0" marL="457200">
              <a:spcBef>
                <a:spcPts val="800"/>
              </a:spcBef>
              <a:spcAft>
                <a:spcPts val="0"/>
              </a:spcAft>
              <a:buSzPts val="1700"/>
              <a:buChar char="▪"/>
              <a:defRPr sz="1700"/>
            </a:lvl1pPr>
            <a:lvl2pPr indent="-336550" lvl="1" marL="914400">
              <a:spcBef>
                <a:spcPts val="400"/>
              </a:spcBef>
              <a:spcAft>
                <a:spcPts val="0"/>
              </a:spcAft>
              <a:buSzPts val="1700"/>
              <a:buChar char="▪"/>
              <a:defRPr sz="1700"/>
            </a:lvl2pPr>
            <a:lvl3pPr indent="-336550" lvl="2" marL="1371600">
              <a:spcBef>
                <a:spcPts val="400"/>
              </a:spcBef>
              <a:spcAft>
                <a:spcPts val="0"/>
              </a:spcAft>
              <a:buSzPts val="1700"/>
              <a:buChar char="▪"/>
              <a:defRPr sz="1700"/>
            </a:lvl3pPr>
            <a:lvl4pPr indent="-336550" lvl="3" marL="1828800">
              <a:spcBef>
                <a:spcPts val="400"/>
              </a:spcBef>
              <a:spcAft>
                <a:spcPts val="0"/>
              </a:spcAft>
              <a:buSzPts val="1700"/>
              <a:buChar char="▪"/>
              <a:defRPr sz="1700"/>
            </a:lvl4pPr>
            <a:lvl5pPr indent="-336550" lvl="4" marL="2286000">
              <a:spcBef>
                <a:spcPts val="400"/>
              </a:spcBef>
              <a:spcAft>
                <a:spcPts val="0"/>
              </a:spcAft>
              <a:buSzPts val="1700"/>
              <a:buChar char="▪"/>
              <a:defRPr sz="1700"/>
            </a:lvl5pPr>
            <a:lvl6pPr indent="-336550" lvl="5" marL="2743200">
              <a:spcBef>
                <a:spcPts val="400"/>
              </a:spcBef>
              <a:spcAft>
                <a:spcPts val="0"/>
              </a:spcAft>
              <a:buSzPts val="1700"/>
              <a:buChar char="•"/>
              <a:defRPr sz="1700"/>
            </a:lvl6pPr>
            <a:lvl7pPr indent="-336550" lvl="6" marL="3200400">
              <a:spcBef>
                <a:spcPts val="400"/>
              </a:spcBef>
              <a:spcAft>
                <a:spcPts val="0"/>
              </a:spcAft>
              <a:buSzPts val="1700"/>
              <a:buChar char="•"/>
              <a:defRPr sz="1700"/>
            </a:lvl7pPr>
            <a:lvl8pPr indent="-336550" lvl="7" marL="3657600">
              <a:spcBef>
                <a:spcPts val="400"/>
              </a:spcBef>
              <a:spcAft>
                <a:spcPts val="0"/>
              </a:spcAft>
              <a:buSzPts val="1700"/>
              <a:buChar char="•"/>
              <a:defRPr sz="1700"/>
            </a:lvl8pPr>
            <a:lvl9pPr indent="-336550" lvl="8" marL="4114800">
              <a:spcBef>
                <a:spcPts val="400"/>
              </a:spcBef>
              <a:spcAft>
                <a:spcPts val="0"/>
              </a:spcAft>
              <a:buSzPts val="1700"/>
              <a:buChar char="•"/>
              <a:defRPr sz="17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USTOM">
    <p:spTree>
      <p:nvGrpSpPr>
        <p:cNvPr id="56" name="Shape 56"/>
        <p:cNvGrpSpPr/>
        <p:nvPr/>
      </p:nvGrpSpPr>
      <p:grpSpPr>
        <a:xfrm>
          <a:off x="0" y="0"/>
          <a:ext cx="0" cy="0"/>
          <a:chOff x="0" y="0"/>
          <a:chExt cx="0" cy="0"/>
        </a:xfrm>
      </p:grpSpPr>
      <p:pic>
        <p:nvPicPr>
          <p:cNvPr id="57" name="Google Shape;57;p9"/>
          <p:cNvPicPr preferRelativeResize="0"/>
          <p:nvPr/>
        </p:nvPicPr>
        <p:blipFill>
          <a:blip r:embed="rId2">
            <a:alphaModFix/>
          </a:blip>
          <a:stretch>
            <a:fillRect/>
          </a:stretch>
        </p:blipFill>
        <p:spPr>
          <a:xfrm>
            <a:off x="2933700" y="1919250"/>
            <a:ext cx="3200400" cy="1286100"/>
          </a:xfrm>
          <a:prstGeom prst="rect">
            <a:avLst/>
          </a:prstGeom>
          <a:noFill/>
          <a:ln cap="flat" cmpd="sng" w="9525">
            <a:solidFill>
              <a:schemeClr val="lt1"/>
            </a:solidFill>
            <a:prstDash val="solid"/>
            <a:round/>
            <a:headEnd len="sm" w="sm" type="none"/>
            <a:tailEnd len="sm" w="sm" type="none"/>
          </a:ln>
        </p:spPr>
      </p:pic>
      <p:sp>
        <p:nvSpPr>
          <p:cNvPr id="58" name="Google Shape;58;p9"/>
          <p:cNvSpPr/>
          <p:nvPr/>
        </p:nvSpPr>
        <p:spPr>
          <a:xfrm>
            <a:off x="6774225" y="103725"/>
            <a:ext cx="2322000" cy="965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60" name="Shape 60"/>
        <p:cNvGrpSpPr/>
        <p:nvPr/>
      </p:nvGrpSpPr>
      <p:grpSpPr>
        <a:xfrm>
          <a:off x="0" y="0"/>
          <a:ext cx="0" cy="0"/>
          <a:chOff x="0" y="0"/>
          <a:chExt cx="0" cy="0"/>
        </a:xfrm>
      </p:grpSpPr>
      <p:sp>
        <p:nvSpPr>
          <p:cNvPr id="61" name="Google Shape;61;p1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2700"/>
              <a:buFont typeface="Montserrat Light"/>
              <a:buNone/>
              <a:defRPr sz="27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 name="Google Shape;62;p1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3" name="Google Shape;63;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4" name="Google Shape;64;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5" name="Google Shape;65;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A8B8E"/>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theme" Target="../theme/theme1.xml"/><Relationship Id="rId12" Type="http://schemas.openxmlformats.org/officeDocument/2006/relationships/slideLayout" Target="../slideLayouts/slideLayout10.xml"/><Relationship Id="rId1" Type="http://schemas.openxmlformats.org/officeDocument/2006/relationships/hyperlink" Target="http://www.gams.com" TargetMode="Externa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4944675"/>
            <a:ext cx="9144000" cy="2007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cxnSp>
        <p:nvCxnSpPr>
          <p:cNvPr id="7" name="Google Shape;7;p1"/>
          <p:cNvCxnSpPr/>
          <p:nvPr/>
        </p:nvCxnSpPr>
        <p:spPr>
          <a:xfrm>
            <a:off x="113" y="4942725"/>
            <a:ext cx="9144000" cy="0"/>
          </a:xfrm>
          <a:prstGeom prst="straightConnector1">
            <a:avLst/>
          </a:prstGeom>
          <a:noFill/>
          <a:ln cap="flat" cmpd="sng" w="9525">
            <a:solidFill>
              <a:srgbClr val="F4961A"/>
            </a:solidFill>
            <a:prstDash val="solid"/>
            <a:round/>
            <a:headEnd len="med" w="med" type="none"/>
            <a:tailEnd len="med" w="med" type="none"/>
          </a:ln>
        </p:spPr>
      </p:cxnSp>
      <p:sp>
        <p:nvSpPr>
          <p:cNvPr id="8" name="Google Shape;8;p1"/>
          <p:cNvSpPr txBox="1"/>
          <p:nvPr>
            <p:ph type="title"/>
          </p:nvPr>
        </p:nvSpPr>
        <p:spPr>
          <a:xfrm>
            <a:off x="390099" y="139325"/>
            <a:ext cx="6743100" cy="6474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2"/>
              </a:buClr>
              <a:buSzPts val="2700"/>
              <a:buFont typeface="Montserrat"/>
              <a:buNone/>
              <a:defRPr i="0" sz="2700" u="none" cap="none" strike="noStrike">
                <a:solidFill>
                  <a:schemeClr val="dk2"/>
                </a:solidFill>
                <a:latin typeface="Montserrat"/>
                <a:ea typeface="Montserrat"/>
                <a:cs typeface="Montserrat"/>
                <a:sym typeface="Montserra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 name="Google Shape;9;p1"/>
          <p:cNvSpPr txBox="1"/>
          <p:nvPr>
            <p:ph idx="1" type="body"/>
          </p:nvPr>
        </p:nvSpPr>
        <p:spPr>
          <a:xfrm>
            <a:off x="390100" y="933450"/>
            <a:ext cx="8544000" cy="3753000"/>
          </a:xfrm>
          <a:prstGeom prst="rect">
            <a:avLst/>
          </a:prstGeom>
          <a:noFill/>
          <a:ln>
            <a:noFill/>
          </a:ln>
        </p:spPr>
        <p:txBody>
          <a:bodyPr anchorCtr="0" anchor="ctr" bIns="34275" lIns="68575" spcFirstLastPara="1" rIns="68575" wrap="square" tIns="34275">
            <a:normAutofit/>
          </a:bodyPr>
          <a:lstStyle>
            <a:lvl1pPr indent="-361950" lvl="0" marL="457200" marR="0" rtl="0" algn="l">
              <a:lnSpc>
                <a:spcPct val="90000"/>
              </a:lnSpc>
              <a:spcBef>
                <a:spcPts val="800"/>
              </a:spcBef>
              <a:spcAft>
                <a:spcPts val="0"/>
              </a:spcAft>
              <a:buClr>
                <a:schemeClr val="dk2"/>
              </a:buClr>
              <a:buSzPts val="2100"/>
              <a:buFont typeface="Montserrat"/>
              <a:buChar char="▪"/>
              <a:defRPr i="0" sz="2100" u="none" cap="none" strike="noStrike">
                <a:solidFill>
                  <a:schemeClr val="dk2"/>
                </a:solidFill>
                <a:latin typeface="Montserrat"/>
                <a:ea typeface="Montserrat"/>
                <a:cs typeface="Montserrat"/>
                <a:sym typeface="Montserrat"/>
              </a:defRPr>
            </a:lvl1pPr>
            <a:lvl2pPr indent="-342900" lvl="1" marL="914400" marR="0" rtl="0" algn="l">
              <a:lnSpc>
                <a:spcPct val="90000"/>
              </a:lnSpc>
              <a:spcBef>
                <a:spcPts val="400"/>
              </a:spcBef>
              <a:spcAft>
                <a:spcPts val="0"/>
              </a:spcAft>
              <a:buClr>
                <a:schemeClr val="dk2"/>
              </a:buClr>
              <a:buSzPts val="1800"/>
              <a:buFont typeface="Montserrat"/>
              <a:buChar char="▪"/>
              <a:defRPr i="0" sz="1800" u="none" cap="none" strike="noStrike">
                <a:solidFill>
                  <a:schemeClr val="dk2"/>
                </a:solidFill>
                <a:latin typeface="Montserrat"/>
                <a:ea typeface="Montserrat"/>
                <a:cs typeface="Montserrat"/>
                <a:sym typeface="Montserrat"/>
              </a:defRPr>
            </a:lvl2pPr>
            <a:lvl3pPr indent="-323850" lvl="2" marL="1371600" marR="0" rtl="0" algn="l">
              <a:lnSpc>
                <a:spcPct val="90000"/>
              </a:lnSpc>
              <a:spcBef>
                <a:spcPts val="400"/>
              </a:spcBef>
              <a:spcAft>
                <a:spcPts val="0"/>
              </a:spcAft>
              <a:buClr>
                <a:schemeClr val="dk2"/>
              </a:buClr>
              <a:buSzPts val="1500"/>
              <a:buFont typeface="Montserrat"/>
              <a:buChar char="▪"/>
              <a:defRPr i="0" sz="1500" u="none" cap="none" strike="noStrike">
                <a:solidFill>
                  <a:schemeClr val="dk2"/>
                </a:solidFill>
                <a:latin typeface="Montserrat"/>
                <a:ea typeface="Montserrat"/>
                <a:cs typeface="Montserrat"/>
                <a:sym typeface="Montserrat"/>
              </a:defRPr>
            </a:lvl3pPr>
            <a:lvl4pPr indent="-317500" lvl="3" marL="1828800" marR="0" rtl="0" algn="l">
              <a:lnSpc>
                <a:spcPct val="9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4pPr>
            <a:lvl5pPr indent="-317500" lvl="4" marL="2286000" marR="0" rtl="0" algn="l">
              <a:lnSpc>
                <a:spcPct val="9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5pPr>
            <a:lvl6pPr indent="-317500" lvl="5" marL="2743200" marR="0" rtl="0" algn="l">
              <a:lnSpc>
                <a:spcPct val="9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6pPr>
            <a:lvl7pPr indent="-317500" lvl="6" marL="3200400" marR="0" rtl="0" algn="l">
              <a:lnSpc>
                <a:spcPct val="9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7pPr>
            <a:lvl8pPr indent="-317500" lvl="7" marL="3657600" marR="0" rtl="0" algn="l">
              <a:lnSpc>
                <a:spcPct val="9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8pPr>
            <a:lvl9pPr indent="-317500" lvl="8" marL="4114800" marR="0" rtl="0" algn="l">
              <a:lnSpc>
                <a:spcPct val="90000"/>
              </a:lnSpc>
              <a:spcBef>
                <a:spcPts val="400"/>
              </a:spcBef>
              <a:spcAft>
                <a:spcPts val="0"/>
              </a:spcAft>
              <a:buClr>
                <a:schemeClr val="dk2"/>
              </a:buClr>
              <a:buSzPts val="1400"/>
              <a:buFont typeface="Montserrat"/>
              <a:buChar char="•"/>
              <a:defRPr i="0" sz="1400" u="none" cap="none" strike="noStrike">
                <a:solidFill>
                  <a:schemeClr val="dk2"/>
                </a:solidFill>
                <a:latin typeface="Montserrat"/>
                <a:ea typeface="Montserrat"/>
                <a:cs typeface="Montserrat"/>
                <a:sym typeface="Montserrat"/>
              </a:defRPr>
            </a:lvl9pPr>
          </a:lstStyle>
          <a:p/>
        </p:txBody>
      </p:sp>
      <p:sp>
        <p:nvSpPr>
          <p:cNvPr id="10" name="Google Shape;10;p1"/>
          <p:cNvSpPr txBox="1"/>
          <p:nvPr/>
        </p:nvSpPr>
        <p:spPr>
          <a:xfrm>
            <a:off x="1260688" y="4981566"/>
            <a:ext cx="6187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800">
                <a:solidFill>
                  <a:srgbClr val="999999"/>
                </a:solidFill>
                <a:latin typeface="Montserrat"/>
                <a:ea typeface="Montserrat"/>
                <a:cs typeface="Montserrat"/>
                <a:sym typeface="Montserrat"/>
              </a:rPr>
              <a:t>GAMS Development Corp.                    GAMS Software GmbH                    </a:t>
            </a:r>
            <a:r>
              <a:rPr lang="en" sz="800" u="sng">
                <a:solidFill>
                  <a:srgbClr val="999999"/>
                </a:solidFill>
                <a:latin typeface="Montserrat"/>
                <a:ea typeface="Montserrat"/>
                <a:cs typeface="Montserrat"/>
                <a:sym typeface="Montserrat"/>
                <a:hlinkClick r:id="rId1">
                  <a:extLst>
                    <a:ext uri="{A12FA001-AC4F-418D-AE19-62706E023703}">
                      <ahyp:hlinkClr val="tx"/>
                    </a:ext>
                  </a:extLst>
                </a:hlinkClick>
              </a:rPr>
              <a:t>www.gams.com</a:t>
            </a:r>
            <a:r>
              <a:rPr lang="en" sz="800">
                <a:solidFill>
                  <a:srgbClr val="999999"/>
                </a:solidFill>
                <a:latin typeface="Montserrat"/>
                <a:ea typeface="Montserrat"/>
                <a:cs typeface="Montserrat"/>
                <a:sym typeface="Montserrat"/>
              </a:rPr>
              <a:t>	</a:t>
            </a:r>
            <a:endParaRPr sz="800">
              <a:solidFill>
                <a:srgbClr val="999999"/>
              </a:solidFill>
              <a:latin typeface="Montserrat"/>
              <a:ea typeface="Montserrat"/>
              <a:cs typeface="Montserrat"/>
              <a:sym typeface="Montserrat"/>
            </a:endParaRPr>
          </a:p>
        </p:txBody>
      </p:sp>
      <p:sp>
        <p:nvSpPr>
          <p:cNvPr id="11" name="Google Shape;11;p1"/>
          <p:cNvSpPr txBox="1"/>
          <p:nvPr>
            <p:ph idx="12" type="sldNum"/>
          </p:nvPr>
        </p:nvSpPr>
        <p:spPr>
          <a:xfrm>
            <a:off x="8385350" y="4942725"/>
            <a:ext cx="548700" cy="200700"/>
          </a:xfrm>
          <a:prstGeom prst="rect">
            <a:avLst/>
          </a:prstGeom>
          <a:noFill/>
          <a:ln>
            <a:noFill/>
          </a:ln>
        </p:spPr>
        <p:txBody>
          <a:bodyPr anchorCtr="0" anchor="ctr" bIns="0" lIns="0" spcFirstLastPara="1" rIns="0" wrap="square" tIns="0">
            <a:noAutofit/>
          </a:bodyPr>
          <a:lstStyle>
            <a:lvl1pPr lvl="0" rtl="0" algn="r">
              <a:buNone/>
              <a:defRPr sz="1000">
                <a:solidFill>
                  <a:schemeClr val="dk2"/>
                </a:solidFill>
                <a:latin typeface="Montserrat"/>
                <a:ea typeface="Montserrat"/>
                <a:cs typeface="Montserrat"/>
                <a:sym typeface="Montserrat"/>
              </a:defRPr>
            </a:lvl1pPr>
            <a:lvl2pPr lvl="1" rtl="0" algn="r">
              <a:buNone/>
              <a:defRPr sz="1000">
                <a:solidFill>
                  <a:schemeClr val="dk2"/>
                </a:solidFill>
                <a:latin typeface="Montserrat"/>
                <a:ea typeface="Montserrat"/>
                <a:cs typeface="Montserrat"/>
                <a:sym typeface="Montserrat"/>
              </a:defRPr>
            </a:lvl2pPr>
            <a:lvl3pPr lvl="2" rtl="0" algn="r">
              <a:buNone/>
              <a:defRPr sz="1000">
                <a:solidFill>
                  <a:schemeClr val="dk2"/>
                </a:solidFill>
                <a:latin typeface="Montserrat"/>
                <a:ea typeface="Montserrat"/>
                <a:cs typeface="Montserrat"/>
                <a:sym typeface="Montserrat"/>
              </a:defRPr>
            </a:lvl3pPr>
            <a:lvl4pPr lvl="3" rtl="0" algn="r">
              <a:buNone/>
              <a:defRPr sz="1000">
                <a:solidFill>
                  <a:schemeClr val="dk2"/>
                </a:solidFill>
                <a:latin typeface="Montserrat"/>
                <a:ea typeface="Montserrat"/>
                <a:cs typeface="Montserrat"/>
                <a:sym typeface="Montserrat"/>
              </a:defRPr>
            </a:lvl4pPr>
            <a:lvl5pPr lvl="4" rtl="0" algn="r">
              <a:buNone/>
              <a:defRPr sz="1000">
                <a:solidFill>
                  <a:schemeClr val="dk2"/>
                </a:solidFill>
                <a:latin typeface="Montserrat"/>
                <a:ea typeface="Montserrat"/>
                <a:cs typeface="Montserrat"/>
                <a:sym typeface="Montserrat"/>
              </a:defRPr>
            </a:lvl5pPr>
            <a:lvl6pPr lvl="5" rtl="0" algn="r">
              <a:buNone/>
              <a:defRPr sz="1000">
                <a:solidFill>
                  <a:schemeClr val="dk2"/>
                </a:solidFill>
                <a:latin typeface="Montserrat"/>
                <a:ea typeface="Montserrat"/>
                <a:cs typeface="Montserrat"/>
                <a:sym typeface="Montserrat"/>
              </a:defRPr>
            </a:lvl6pPr>
            <a:lvl7pPr lvl="6" rtl="0" algn="r">
              <a:buNone/>
              <a:defRPr sz="1000">
                <a:solidFill>
                  <a:schemeClr val="dk2"/>
                </a:solidFill>
                <a:latin typeface="Montserrat"/>
                <a:ea typeface="Montserrat"/>
                <a:cs typeface="Montserrat"/>
                <a:sym typeface="Montserrat"/>
              </a:defRPr>
            </a:lvl7pPr>
            <a:lvl8pPr lvl="7" rtl="0" algn="r">
              <a:buNone/>
              <a:defRPr sz="1000">
                <a:solidFill>
                  <a:schemeClr val="dk2"/>
                </a:solidFill>
                <a:latin typeface="Montserrat"/>
                <a:ea typeface="Montserrat"/>
                <a:cs typeface="Montserrat"/>
                <a:sym typeface="Montserrat"/>
              </a:defRPr>
            </a:lvl8pPr>
            <a:lvl9pPr lvl="8" rtl="0" algn="r">
              <a:buNone/>
              <a:defRPr sz="1000">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pic>
        <p:nvPicPr>
          <p:cNvPr id="12" name="Google Shape;12;p1"/>
          <p:cNvPicPr preferRelativeResize="0"/>
          <p:nvPr/>
        </p:nvPicPr>
        <p:blipFill>
          <a:blip r:embed="rId2">
            <a:alphaModFix/>
          </a:blip>
          <a:stretch>
            <a:fillRect/>
          </a:stretch>
        </p:blipFill>
        <p:spPr>
          <a:xfrm>
            <a:off x="7133175" y="179001"/>
            <a:ext cx="1877402" cy="754449"/>
          </a:xfrm>
          <a:prstGeom prst="rect">
            <a:avLst/>
          </a:prstGeom>
          <a:noFill/>
          <a:ln cap="flat" cmpd="sng" w="9525">
            <a:solidFill>
              <a:schemeClr val="lt1"/>
            </a:solidFill>
            <a:prstDash val="solid"/>
            <a:round/>
            <a:headEnd len="sm" w="sm" type="none"/>
            <a:tailEnd len="sm" w="sm" type="none"/>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88">
          <p15:clr>
            <a:srgbClr val="EA4335"/>
          </p15:clr>
        </p15:guide>
        <p15:guide id="2" pos="246">
          <p15:clr>
            <a:srgbClr val="EA4335"/>
          </p15:clr>
        </p15:guide>
        <p15:guide id="3" orient="horz" pos="496">
          <p15:clr>
            <a:srgbClr val="EA4335"/>
          </p15:clr>
        </p15:guide>
        <p15:guide id="4" orient="horz" pos="2952">
          <p15:clr>
            <a:srgbClr val="EA4335"/>
          </p15:clr>
        </p15:guide>
        <p15:guide id="5" orient="horz" pos="588">
          <p15:clr>
            <a:srgbClr val="EA4335"/>
          </p15:clr>
        </p15:guide>
        <p15:guide id="6" pos="562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26.png"/><Relationship Id="rId5" Type="http://schemas.openxmlformats.org/officeDocument/2006/relationships/hyperlink" Target="https://www.gams.com/blog/2023/07/performance-in-optimization-models-a-comparative-analysis-of-gams-pyomo-gurobipy-and-jump/"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6.jp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www.gams.com/sales/miro_facts/" TargetMode="External"/><Relationship Id="rId4" Type="http://schemas.openxmlformats.org/officeDocument/2006/relationships/hyperlink" Target="https://www.gams.com/sales/engine_facts/" TargetMode="External"/><Relationship Id="rId5" Type="http://schemas.openxmlformats.org/officeDocument/2006/relationships/hyperlink" Target="https://gamspy.readthedocs.io/en/latest/user/basics/model.html#solving-with-neos-server"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6.jp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hyperlink" Target="https://www.gams.com/miro/" TargetMode="External"/><Relationship Id="rId4" Type="http://schemas.openxmlformats.org/officeDocument/2006/relationships/hyperlink" Target="https://www.gams.com/engine/" TargetMode="External"/><Relationship Id="rId5" Type="http://schemas.openxmlformats.org/officeDocument/2006/relationships/hyperlink" Target="https://neos-server.org/neos/" TargetMode="External"/><Relationship Id="rId6" Type="http://schemas.openxmlformats.org/officeDocument/2006/relationships/hyperlink" Target="https://pypi.org/project/gamspy/"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9.png"/><Relationship Id="rId8"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hyperlink" Target="https://submissions.mirasmart.com/InformsAnnual2024/Itinerary/EventDetail.aspx?evt=508"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2"/>
          <p:cNvSpPr txBox="1"/>
          <p:nvPr>
            <p:ph type="ctrTitle"/>
          </p:nvPr>
        </p:nvSpPr>
        <p:spPr>
          <a:xfrm>
            <a:off x="529050" y="1167650"/>
            <a:ext cx="8085900" cy="18459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sz="3900"/>
              <a:t>Optimization pipeline design </a:t>
            </a:r>
            <a:r>
              <a:rPr lang="en" sz="2300"/>
              <a:t>from data curation to algebraic modeling with GAMSPy</a:t>
            </a:r>
            <a:endParaRPr sz="2300">
              <a:solidFill>
                <a:srgbClr val="F4961A"/>
              </a:solidFill>
            </a:endParaRPr>
          </a:p>
        </p:txBody>
      </p:sp>
      <p:sp>
        <p:nvSpPr>
          <p:cNvPr id="77" name="Google Shape;77;p12"/>
          <p:cNvSpPr txBox="1"/>
          <p:nvPr>
            <p:ph idx="1" type="subTitle"/>
          </p:nvPr>
        </p:nvSpPr>
        <p:spPr>
          <a:xfrm>
            <a:off x="737550" y="2967300"/>
            <a:ext cx="7668900" cy="1779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ctr">
              <a:spcBef>
                <a:spcPts val="800"/>
              </a:spcBef>
              <a:spcAft>
                <a:spcPts val="0"/>
              </a:spcAft>
              <a:buNone/>
            </a:pPr>
            <a:r>
              <a:rPr lang="en" sz="1600"/>
              <a:t>Atharv Bhosekar, PhD</a:t>
            </a:r>
            <a:endParaRPr sz="1600"/>
          </a:p>
          <a:p>
            <a:pPr indent="0" lvl="0" marL="0" rtl="0" algn="ctr">
              <a:spcBef>
                <a:spcPts val="800"/>
              </a:spcBef>
              <a:spcAft>
                <a:spcPts val="0"/>
              </a:spcAft>
              <a:buNone/>
            </a:pPr>
            <a:r>
              <a:rPr lang="en" sz="1600"/>
              <a:t>Adam Christensen, PhD</a:t>
            </a:r>
            <a:endParaRPr sz="1600"/>
          </a:p>
        </p:txBody>
      </p:sp>
      <p:sp>
        <p:nvSpPr>
          <p:cNvPr id="78" name="Google Shape;78;p12"/>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1"/>
          <p:cNvSpPr txBox="1"/>
          <p:nvPr>
            <p:ph idx="1" type="body"/>
          </p:nvPr>
        </p:nvSpPr>
        <p:spPr>
          <a:xfrm>
            <a:off x="628650" y="933450"/>
            <a:ext cx="3886200" cy="37530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 sz="1250"/>
              <a:t>Algebraic Modeling Language (AML)</a:t>
            </a:r>
            <a:endParaRPr sz="1250">
              <a:solidFill>
                <a:srgbClr val="000000"/>
              </a:solidFill>
            </a:endParaRPr>
          </a:p>
          <a:p>
            <a:pPr indent="0" lvl="0" marL="0" rtl="0" algn="l">
              <a:spcBef>
                <a:spcPts val="0"/>
              </a:spcBef>
              <a:spcAft>
                <a:spcPts val="0"/>
              </a:spcAft>
              <a:buNone/>
            </a:pPr>
            <a:r>
              <a:t/>
            </a:r>
            <a:endParaRPr sz="1250"/>
          </a:p>
          <a:p>
            <a:pPr indent="0" lvl="0" marL="0" rtl="0" algn="l">
              <a:spcBef>
                <a:spcPts val="0"/>
              </a:spcBef>
              <a:spcAft>
                <a:spcPts val="0"/>
              </a:spcAft>
              <a:buNone/>
            </a:pPr>
            <a:r>
              <a:rPr lang="en" sz="1250"/>
              <a:t>Backward compatibility – </a:t>
            </a:r>
            <a:r>
              <a:rPr b="1" i="1" lang="en" sz="1250"/>
              <a:t>stable!</a:t>
            </a:r>
            <a:endParaRPr b="1" i="1" sz="1250">
              <a:solidFill>
                <a:srgbClr val="000000"/>
              </a:solidFill>
            </a:endParaRPr>
          </a:p>
          <a:p>
            <a:pPr indent="0" lvl="0" marL="0" rtl="0" algn="l">
              <a:spcBef>
                <a:spcPts val="0"/>
              </a:spcBef>
              <a:spcAft>
                <a:spcPts val="0"/>
              </a:spcAft>
              <a:buNone/>
            </a:pPr>
            <a:r>
              <a:t/>
            </a:r>
            <a:endParaRPr sz="1250"/>
          </a:p>
          <a:p>
            <a:pPr indent="0" lvl="0" marL="0" rtl="0" algn="l">
              <a:spcBef>
                <a:spcPts val="0"/>
              </a:spcBef>
              <a:spcAft>
                <a:spcPts val="0"/>
              </a:spcAft>
              <a:buNone/>
            </a:pPr>
            <a:r>
              <a:rPr lang="en" sz="1250"/>
              <a:t>Active development since 1987 – </a:t>
            </a:r>
            <a:r>
              <a:rPr b="1" i="1" lang="en" sz="1250"/>
              <a:t>stable!</a:t>
            </a:r>
            <a:endParaRPr b="1" i="1" sz="1250">
              <a:solidFill>
                <a:srgbClr val="000000"/>
              </a:solidFill>
            </a:endParaRPr>
          </a:p>
          <a:p>
            <a:pPr indent="0" lvl="0" marL="0" rtl="0" algn="l">
              <a:spcBef>
                <a:spcPts val="0"/>
              </a:spcBef>
              <a:spcAft>
                <a:spcPts val="0"/>
              </a:spcAft>
              <a:buNone/>
            </a:pPr>
            <a:r>
              <a:t/>
            </a:r>
            <a:endParaRPr sz="1250"/>
          </a:p>
          <a:p>
            <a:pPr indent="0" lvl="0" marL="0" rtl="0" algn="l">
              <a:spcBef>
                <a:spcPts val="0"/>
              </a:spcBef>
              <a:spcAft>
                <a:spcPts val="0"/>
              </a:spcAft>
              <a:buNone/>
            </a:pPr>
            <a:r>
              <a:rPr lang="en" sz="1250"/>
              <a:t>Familiar syntax – </a:t>
            </a:r>
            <a:r>
              <a:rPr b="1" i="1" lang="en" sz="1250"/>
              <a:t>human readable!</a:t>
            </a:r>
            <a:endParaRPr b="1" i="1" sz="1250">
              <a:solidFill>
                <a:srgbClr val="000000"/>
              </a:solidFill>
            </a:endParaRPr>
          </a:p>
          <a:p>
            <a:pPr indent="0" lvl="0" marL="0" rtl="0" algn="l">
              <a:spcBef>
                <a:spcPts val="0"/>
              </a:spcBef>
              <a:spcAft>
                <a:spcPts val="0"/>
              </a:spcAft>
              <a:buNone/>
            </a:pPr>
            <a:r>
              <a:t/>
            </a:r>
            <a:endParaRPr sz="1250"/>
          </a:p>
          <a:p>
            <a:pPr indent="0" lvl="0" marL="0" rtl="0" algn="l">
              <a:spcBef>
                <a:spcPts val="0"/>
              </a:spcBef>
              <a:spcAft>
                <a:spcPts val="0"/>
              </a:spcAft>
              <a:buNone/>
            </a:pPr>
            <a:r>
              <a:rPr lang="en" sz="1250"/>
              <a:t>Data is held in GAMS structures - </a:t>
            </a:r>
            <a:r>
              <a:rPr b="1" i="1" lang="en" sz="1250"/>
              <a:t>fast!</a:t>
            </a:r>
            <a:endParaRPr b="1" i="1" sz="1250">
              <a:solidFill>
                <a:srgbClr val="000000"/>
              </a:solidFill>
            </a:endParaRPr>
          </a:p>
          <a:p>
            <a:pPr indent="0" lvl="0" marL="0" rtl="0" algn="l">
              <a:spcBef>
                <a:spcPts val="0"/>
              </a:spcBef>
              <a:spcAft>
                <a:spcPts val="0"/>
              </a:spcAft>
              <a:buNone/>
            </a:pPr>
            <a:r>
              <a:t/>
            </a:r>
            <a:endParaRPr sz="1250"/>
          </a:p>
          <a:p>
            <a:pPr indent="0" lvl="0" marL="0" rtl="0" algn="l">
              <a:spcBef>
                <a:spcPts val="0"/>
              </a:spcBef>
              <a:spcAft>
                <a:spcPts val="0"/>
              </a:spcAft>
              <a:buNone/>
            </a:pPr>
            <a:r>
              <a:rPr lang="en" sz="1250"/>
              <a:t>GAMS structures – </a:t>
            </a:r>
            <a:r>
              <a:rPr b="1" i="1" lang="en" sz="1250"/>
              <a:t>very large models!</a:t>
            </a:r>
            <a:endParaRPr sz="1250"/>
          </a:p>
        </p:txBody>
      </p:sp>
      <p:sp>
        <p:nvSpPr>
          <p:cNvPr id="180" name="Google Shape;180;p21"/>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The GAMS System – </a:t>
            </a:r>
            <a:r>
              <a:rPr lang="en">
                <a:solidFill>
                  <a:srgbClr val="F4961A"/>
                </a:solidFill>
              </a:rPr>
              <a:t>The Good</a:t>
            </a:r>
            <a:endParaRPr>
              <a:solidFill>
                <a:srgbClr val="F4961A"/>
              </a:solidFill>
            </a:endParaRPr>
          </a:p>
        </p:txBody>
      </p:sp>
      <p:sp>
        <p:nvSpPr>
          <p:cNvPr id="181" name="Google Shape;181;p21"/>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82" name="Google Shape;182;p21"/>
          <p:cNvSpPr txBox="1"/>
          <p:nvPr/>
        </p:nvSpPr>
        <p:spPr>
          <a:xfrm>
            <a:off x="6025725" y="1755450"/>
            <a:ext cx="1495800" cy="16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0">
                <a:solidFill>
                  <a:schemeClr val="dk2"/>
                </a:solidFill>
                <a:latin typeface="Montserrat"/>
                <a:ea typeface="Montserrat"/>
                <a:cs typeface="Montserrat"/>
                <a:sym typeface="Montserrat"/>
              </a:rPr>
              <a:t>😇</a:t>
            </a:r>
            <a:endParaRPr sz="10000">
              <a:solidFill>
                <a:schemeClr val="dk2"/>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2"/>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is GAMS</a:t>
            </a:r>
            <a:r>
              <a:rPr lang="en">
                <a:solidFill>
                  <a:srgbClr val="F4961A"/>
                </a:solidFill>
              </a:rPr>
              <a:t>Py</a:t>
            </a:r>
            <a:r>
              <a:rPr lang="en"/>
              <a:t>?</a:t>
            </a:r>
            <a:endParaRPr/>
          </a:p>
        </p:txBody>
      </p:sp>
      <p:sp>
        <p:nvSpPr>
          <p:cNvPr id="188" name="Google Shape;188;p22"/>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89" name="Google Shape;189;p22"/>
          <p:cNvPicPr preferRelativeResize="0"/>
          <p:nvPr/>
        </p:nvPicPr>
        <p:blipFill>
          <a:blip r:embed="rId3">
            <a:alphaModFix/>
          </a:blip>
          <a:stretch>
            <a:fillRect/>
          </a:stretch>
        </p:blipFill>
        <p:spPr>
          <a:xfrm>
            <a:off x="430425" y="786650"/>
            <a:ext cx="4046038" cy="4051973"/>
          </a:xfrm>
          <a:prstGeom prst="rect">
            <a:avLst/>
          </a:prstGeom>
          <a:noFill/>
          <a:ln>
            <a:noFill/>
          </a:ln>
        </p:spPr>
      </p:pic>
      <p:sp>
        <p:nvSpPr>
          <p:cNvPr id="190" name="Google Shape;190;p22"/>
          <p:cNvSpPr txBox="1"/>
          <p:nvPr>
            <p:ph idx="2" type="body"/>
          </p:nvPr>
        </p:nvSpPr>
        <p:spPr>
          <a:xfrm>
            <a:off x="4810950" y="1085613"/>
            <a:ext cx="3910500" cy="3753000"/>
          </a:xfrm>
          <a:prstGeom prst="rect">
            <a:avLst/>
          </a:prstGeom>
        </p:spPr>
        <p:txBody>
          <a:bodyPr anchorCtr="0" anchor="t" bIns="34275" lIns="68575" spcFirstLastPara="1" rIns="68575" wrap="square" tIns="34275">
            <a:normAutofit/>
          </a:bodyPr>
          <a:lstStyle/>
          <a:p>
            <a:pPr indent="-321627" lvl="0" marL="457200" rtl="0" algn="l">
              <a:lnSpc>
                <a:spcPct val="95000"/>
              </a:lnSpc>
              <a:spcBef>
                <a:spcPts val="800"/>
              </a:spcBef>
              <a:spcAft>
                <a:spcPts val="0"/>
              </a:spcAft>
              <a:buSzPts val="1465"/>
              <a:buChar char="▪"/>
            </a:pPr>
            <a:r>
              <a:rPr lang="en" sz="1465"/>
              <a:t>Python-based</a:t>
            </a:r>
            <a:r>
              <a:rPr lang="en" sz="1465"/>
              <a:t> Algebraic Modeling Language (AML)</a:t>
            </a:r>
            <a:endParaRPr sz="1465"/>
          </a:p>
          <a:p>
            <a:pPr indent="-321627" lvl="0" marL="457200" rtl="0" algn="l">
              <a:lnSpc>
                <a:spcPct val="95000"/>
              </a:lnSpc>
              <a:spcBef>
                <a:spcPts val="1000"/>
              </a:spcBef>
              <a:spcAft>
                <a:spcPts val="0"/>
              </a:spcAft>
              <a:buSzPts val="1465"/>
              <a:buChar char="▪"/>
            </a:pPr>
            <a:r>
              <a:rPr lang="en" sz="1465"/>
              <a:t>Abstract/data-independent modeling</a:t>
            </a:r>
            <a:endParaRPr sz="1465"/>
          </a:p>
          <a:p>
            <a:pPr indent="-321627" lvl="0" marL="457200" rtl="0" algn="l">
              <a:lnSpc>
                <a:spcPct val="95000"/>
              </a:lnSpc>
              <a:spcBef>
                <a:spcPts val="1000"/>
              </a:spcBef>
              <a:spcAft>
                <a:spcPts val="0"/>
              </a:spcAft>
              <a:buSzPts val="1465"/>
              <a:buChar char="▪"/>
            </a:pPr>
            <a:r>
              <a:rPr lang="en" sz="1465"/>
              <a:t>Convenient handling of sparse data</a:t>
            </a:r>
            <a:endParaRPr sz="1465"/>
          </a:p>
          <a:p>
            <a:pPr indent="-321627" lvl="0" marL="457200" rtl="0" algn="l">
              <a:lnSpc>
                <a:spcPct val="95000"/>
              </a:lnSpc>
              <a:spcBef>
                <a:spcPts val="1000"/>
              </a:spcBef>
              <a:spcAft>
                <a:spcPts val="0"/>
              </a:spcAft>
              <a:buSzPts val="1465"/>
              <a:buChar char="▪"/>
            </a:pPr>
            <a:r>
              <a:rPr lang="en" sz="1465"/>
              <a:t>Streamlined optimization pipeline management</a:t>
            </a:r>
            <a:endParaRPr sz="1465"/>
          </a:p>
          <a:p>
            <a:pPr indent="-321627" lvl="0" marL="457200" rtl="0" algn="l">
              <a:lnSpc>
                <a:spcPct val="95000"/>
              </a:lnSpc>
              <a:spcBef>
                <a:spcPts val="1000"/>
              </a:spcBef>
              <a:spcAft>
                <a:spcPts val="0"/>
              </a:spcAft>
              <a:buSzPts val="1465"/>
              <a:buChar char="▪"/>
            </a:pPr>
            <a:r>
              <a:rPr lang="en" sz="1465"/>
              <a:t>Convenient and efficient data structures (Numpy, Pandas)</a:t>
            </a:r>
            <a:endParaRPr sz="1465"/>
          </a:p>
          <a:p>
            <a:pPr indent="-321627" lvl="0" marL="457200" rtl="0" algn="l">
              <a:lnSpc>
                <a:spcPct val="95000"/>
              </a:lnSpc>
              <a:spcBef>
                <a:spcPts val="1000"/>
              </a:spcBef>
              <a:spcAft>
                <a:spcPts val="1000"/>
              </a:spcAft>
              <a:buSzPts val="1465"/>
              <a:buChar char="▪"/>
            </a:pPr>
            <a:r>
              <a:rPr lang="en" sz="1465"/>
              <a:t>Runs with a specialized engine (GAMS)</a:t>
            </a:r>
            <a:endParaRPr sz="1465"/>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3"/>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2700"/>
              <a:buFont typeface="Montserrat Light"/>
              <a:buNone/>
            </a:pPr>
            <a:r>
              <a:rPr lang="en"/>
              <a:t>A Simple Transportation Problem</a:t>
            </a:r>
            <a:endParaRPr/>
          </a:p>
        </p:txBody>
      </p:sp>
      <p:sp>
        <p:nvSpPr>
          <p:cNvPr id="196" name="Google Shape;196;p23"/>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97" name="Google Shape;197;p23"/>
          <p:cNvPicPr preferRelativeResize="0"/>
          <p:nvPr/>
        </p:nvPicPr>
        <p:blipFill rotWithShape="1">
          <a:blip r:embed="rId3">
            <a:alphaModFix/>
          </a:blip>
          <a:srcRect b="0" l="0" r="0" t="0"/>
          <a:stretch/>
        </p:blipFill>
        <p:spPr>
          <a:xfrm>
            <a:off x="1471275" y="1597437"/>
            <a:ext cx="5826954" cy="3053043"/>
          </a:xfrm>
          <a:prstGeom prst="rect">
            <a:avLst/>
          </a:prstGeom>
          <a:noFill/>
          <a:ln cap="flat" cmpd="sng" w="9525">
            <a:solidFill>
              <a:schemeClr val="accent1"/>
            </a:solidFill>
            <a:prstDash val="solid"/>
            <a:round/>
            <a:headEnd len="sm" w="sm" type="none"/>
            <a:tailEnd len="sm" w="sm" type="none"/>
          </a:ln>
        </p:spPr>
      </p:pic>
      <p:sp>
        <p:nvSpPr>
          <p:cNvPr id="198" name="Google Shape;198;p23"/>
          <p:cNvSpPr txBox="1"/>
          <p:nvPr/>
        </p:nvSpPr>
        <p:spPr>
          <a:xfrm>
            <a:off x="1471275" y="4373481"/>
            <a:ext cx="3147900" cy="500100"/>
          </a:xfrm>
          <a:prstGeom prst="rect">
            <a:avLst/>
          </a:prstGeom>
          <a:solidFill>
            <a:schemeClr val="dk1"/>
          </a:solidFill>
          <a:ln cap="flat" cmpd="sng" w="12700">
            <a:solidFill>
              <a:srgbClr val="1B1F29"/>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Montserrat"/>
                <a:ea typeface="Montserrat"/>
                <a:cs typeface="Montserrat"/>
                <a:sym typeface="Montserrat"/>
              </a:rPr>
              <a:t>Freight: $90 case / thousand miles</a:t>
            </a:r>
            <a:endParaRPr b="0" i="0" sz="1100" u="none" cap="none" strike="noStrike">
              <a:solidFill>
                <a:srgbClr val="000000"/>
              </a:solidFill>
              <a:latin typeface="Arial"/>
              <a:ea typeface="Arial"/>
              <a:cs typeface="Arial"/>
              <a:sym typeface="Arial"/>
            </a:endParaRPr>
          </a:p>
        </p:txBody>
      </p:sp>
      <p:grpSp>
        <p:nvGrpSpPr>
          <p:cNvPr id="199" name="Google Shape;199;p23"/>
          <p:cNvGrpSpPr/>
          <p:nvPr/>
        </p:nvGrpSpPr>
        <p:grpSpPr>
          <a:xfrm>
            <a:off x="1471316" y="988126"/>
            <a:ext cx="5662273" cy="528956"/>
            <a:chOff x="825738" y="1152689"/>
            <a:chExt cx="7007764" cy="705275"/>
          </a:xfrm>
        </p:grpSpPr>
        <p:grpSp>
          <p:nvGrpSpPr>
            <p:cNvPr id="200" name="Google Shape;200;p23"/>
            <p:cNvGrpSpPr/>
            <p:nvPr/>
          </p:nvGrpSpPr>
          <p:grpSpPr>
            <a:xfrm>
              <a:off x="825738" y="1152689"/>
              <a:ext cx="7007764" cy="572243"/>
              <a:chOff x="594512" y="1481100"/>
              <a:chExt cx="7007764" cy="572243"/>
            </a:xfrm>
          </p:grpSpPr>
          <p:sp>
            <p:nvSpPr>
              <p:cNvPr id="201" name="Google Shape;201;p23"/>
              <p:cNvSpPr txBox="1"/>
              <p:nvPr/>
            </p:nvSpPr>
            <p:spPr>
              <a:xfrm>
                <a:off x="594512" y="1673863"/>
                <a:ext cx="2840700" cy="338700"/>
              </a:xfrm>
              <a:prstGeom prst="rect">
                <a:avLst/>
              </a:prstGeom>
              <a:solidFill>
                <a:schemeClr val="accent3"/>
              </a:solidFill>
              <a:ln cap="flat" cmpd="sng" w="12700">
                <a:solidFill>
                  <a:srgbClr val="B26E12"/>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Montserrat"/>
                    <a:ea typeface="Montserrat"/>
                    <a:cs typeface="Montserrat"/>
                    <a:sym typeface="Montserrat"/>
                  </a:rPr>
                  <a:t>Canning Plants </a:t>
                </a:r>
                <a:r>
                  <a:rPr b="0" i="0" lang="en" sz="1200" u="none" cap="none" strike="noStrike">
                    <a:solidFill>
                      <a:srgbClr val="000000"/>
                    </a:solidFill>
                    <a:latin typeface="Montserrat"/>
                    <a:ea typeface="Montserrat"/>
                    <a:cs typeface="Montserrat"/>
                    <a:sym typeface="Montserrat"/>
                  </a:rPr>
                  <a:t>(supply)</a:t>
                </a:r>
                <a:endParaRPr b="0" i="0" sz="1100" u="none" cap="none" strike="noStrike">
                  <a:solidFill>
                    <a:srgbClr val="000000"/>
                  </a:solidFill>
                  <a:latin typeface="Arial"/>
                  <a:ea typeface="Arial"/>
                  <a:cs typeface="Arial"/>
                  <a:sym typeface="Arial"/>
                </a:endParaRPr>
              </a:p>
            </p:txBody>
          </p:sp>
          <p:sp>
            <p:nvSpPr>
              <p:cNvPr id="202" name="Google Shape;202;p23"/>
              <p:cNvSpPr txBox="1"/>
              <p:nvPr/>
            </p:nvSpPr>
            <p:spPr>
              <a:xfrm>
                <a:off x="5277576" y="1673843"/>
                <a:ext cx="2324700" cy="379500"/>
              </a:xfrm>
              <a:prstGeom prst="rect">
                <a:avLst/>
              </a:prstGeom>
              <a:no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4961A"/>
                    </a:solidFill>
                    <a:latin typeface="Montserrat"/>
                    <a:ea typeface="Montserrat"/>
                    <a:cs typeface="Montserrat"/>
                    <a:sym typeface="Montserrat"/>
                  </a:rPr>
                  <a:t>Markets</a:t>
                </a:r>
                <a:r>
                  <a:rPr b="0" i="0" lang="en" sz="1400" u="none" cap="none" strike="noStrike">
                    <a:solidFill>
                      <a:srgbClr val="F4961A"/>
                    </a:solidFill>
                    <a:latin typeface="Montserrat"/>
                    <a:ea typeface="Montserrat"/>
                    <a:cs typeface="Montserrat"/>
                    <a:sym typeface="Montserrat"/>
                  </a:rPr>
                  <a:t> (demand)</a:t>
                </a:r>
                <a:endParaRPr b="0" i="0" sz="1100" u="none" cap="none" strike="noStrike">
                  <a:solidFill>
                    <a:srgbClr val="000000"/>
                  </a:solidFill>
                  <a:latin typeface="Arial"/>
                  <a:ea typeface="Arial"/>
                  <a:cs typeface="Arial"/>
                  <a:sym typeface="Arial"/>
                </a:endParaRPr>
              </a:p>
            </p:txBody>
          </p:sp>
          <p:cxnSp>
            <p:nvCxnSpPr>
              <p:cNvPr id="203" name="Google Shape;203;p23"/>
              <p:cNvCxnSpPr/>
              <p:nvPr/>
            </p:nvCxnSpPr>
            <p:spPr>
              <a:xfrm>
                <a:off x="3593940" y="1870636"/>
                <a:ext cx="1524900" cy="0"/>
              </a:xfrm>
              <a:prstGeom prst="straightConnector1">
                <a:avLst/>
              </a:prstGeom>
              <a:solidFill>
                <a:schemeClr val="hlink"/>
              </a:solidFill>
              <a:ln cap="flat" cmpd="sng" w="25400">
                <a:solidFill>
                  <a:schemeClr val="dk1"/>
                </a:solidFill>
                <a:prstDash val="solid"/>
                <a:round/>
                <a:headEnd len="sm" w="sm" type="none"/>
                <a:tailEnd len="med" w="med" type="stealth"/>
              </a:ln>
            </p:spPr>
          </p:cxnSp>
          <p:sp>
            <p:nvSpPr>
              <p:cNvPr id="204" name="Google Shape;204;p23"/>
              <p:cNvSpPr txBox="1"/>
              <p:nvPr/>
            </p:nvSpPr>
            <p:spPr>
              <a:xfrm>
                <a:off x="3645813" y="1481100"/>
                <a:ext cx="15993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shipments</a:t>
                </a:r>
                <a:endParaRPr b="0" i="0" sz="1100" u="none" cap="none" strike="noStrike">
                  <a:solidFill>
                    <a:srgbClr val="000000"/>
                  </a:solidFill>
                  <a:latin typeface="Arial"/>
                  <a:ea typeface="Arial"/>
                  <a:cs typeface="Arial"/>
                  <a:sym typeface="Arial"/>
                </a:endParaRPr>
              </a:p>
            </p:txBody>
          </p:sp>
        </p:grpSp>
        <p:sp>
          <p:nvSpPr>
            <p:cNvPr id="205" name="Google Shape;205;p23"/>
            <p:cNvSpPr txBox="1"/>
            <p:nvPr/>
          </p:nvSpPr>
          <p:spPr>
            <a:xfrm>
              <a:off x="3789911" y="1581064"/>
              <a:ext cx="1924500" cy="276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Montserrat"/>
                  <a:ea typeface="Montserrat"/>
                  <a:cs typeface="Montserrat"/>
                  <a:sym typeface="Montserrat"/>
                </a:rPr>
                <a:t>(Number of cases)</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4"/>
          <p:cNvSpPr/>
          <p:nvPr/>
        </p:nvSpPr>
        <p:spPr>
          <a:xfrm>
            <a:off x="2294332" y="3893831"/>
            <a:ext cx="4555500" cy="969600"/>
          </a:xfrm>
          <a:prstGeom prst="rect">
            <a:avLst/>
          </a:prstGeom>
          <a:gradFill>
            <a:gsLst>
              <a:gs pos="0">
                <a:srgbClr val="968C81"/>
              </a:gs>
              <a:gs pos="50000">
                <a:srgbClr val="8A7D70"/>
              </a:gs>
              <a:gs pos="100000">
                <a:srgbClr val="7B6E61"/>
              </a:gs>
            </a:gsLst>
            <a:lin ang="5400012" scaled="0"/>
          </a:gradFill>
          <a:ln>
            <a:noFill/>
          </a:ln>
          <a:effectLst>
            <a:outerShdw blurRad="57150" rotWithShape="0" algn="ctr" dir="5400000" dist="19050">
              <a:srgbClr val="000000">
                <a:alpha val="62350"/>
              </a:srgbClr>
            </a:outerShdw>
          </a:effectLst>
        </p:spPr>
        <p:txBody>
          <a:bodyPr anchorCtr="0" anchor="t" bIns="68575" lIns="69050" spcFirstLastPara="1" rIns="69050" wrap="square" tIns="6857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Montserrat"/>
                <a:ea typeface="Montserrat"/>
                <a:cs typeface="Montserrat"/>
                <a:sym typeface="Montserrat"/>
              </a:rPr>
              <a:t>Minimize	Transportation cost</a:t>
            </a:r>
            <a:endParaRPr b="0"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Montserrat"/>
                <a:ea typeface="Montserrat"/>
                <a:cs typeface="Montserrat"/>
                <a:sym typeface="Montserrat"/>
              </a:rPr>
              <a:t>subject to	Demand satisfaction at markets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Montserrat"/>
                <a:ea typeface="Montserrat"/>
                <a:cs typeface="Montserrat"/>
                <a:sym typeface="Montserrat"/>
              </a:rPr>
              <a:t>		Supply constraints</a:t>
            </a:r>
            <a:endParaRPr b="0" i="0" sz="1100" u="none" cap="none" strike="noStrike">
              <a:solidFill>
                <a:srgbClr val="000000"/>
              </a:solidFill>
              <a:latin typeface="Arial"/>
              <a:ea typeface="Arial"/>
              <a:cs typeface="Arial"/>
              <a:sym typeface="Arial"/>
            </a:endParaRPr>
          </a:p>
        </p:txBody>
      </p:sp>
      <p:sp>
        <p:nvSpPr>
          <p:cNvPr id="211" name="Google Shape;211;p24"/>
          <p:cNvSpPr/>
          <p:nvPr/>
        </p:nvSpPr>
        <p:spPr>
          <a:xfrm>
            <a:off x="2558932" y="1825590"/>
            <a:ext cx="984600" cy="513300"/>
          </a:xfrm>
          <a:prstGeom prst="ellipse">
            <a:avLst/>
          </a:prstGeom>
          <a:solidFill>
            <a:schemeClr val="accent3"/>
          </a:solidFill>
          <a:ln cap="flat" cmpd="sng" w="12700">
            <a:solidFill>
              <a:srgbClr val="B26E1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Montserrat"/>
                <a:ea typeface="Montserrat"/>
                <a:cs typeface="Montserrat"/>
                <a:sym typeface="Montserrat"/>
              </a:rPr>
              <a:t>  350 </a:t>
            </a:r>
            <a:endParaRPr b="0" i="0" sz="1100" u="none" cap="none" strike="noStrike">
              <a:solidFill>
                <a:srgbClr val="000000"/>
              </a:solidFill>
              <a:latin typeface="Arial"/>
              <a:ea typeface="Arial"/>
              <a:cs typeface="Arial"/>
              <a:sym typeface="Arial"/>
            </a:endParaRPr>
          </a:p>
        </p:txBody>
      </p:sp>
      <p:sp>
        <p:nvSpPr>
          <p:cNvPr id="212" name="Google Shape;212;p24"/>
          <p:cNvSpPr/>
          <p:nvPr/>
        </p:nvSpPr>
        <p:spPr>
          <a:xfrm>
            <a:off x="1070060" y="2775281"/>
            <a:ext cx="1808700" cy="346800"/>
          </a:xfrm>
          <a:prstGeom prst="rect">
            <a:avLst/>
          </a:prstGeom>
          <a:noFill/>
          <a:ln>
            <a:noFill/>
          </a:ln>
        </p:spPr>
        <p:txBody>
          <a:bodyPr anchorCtr="0" anchor="t"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San Diego</a:t>
            </a:r>
            <a:endParaRPr b="0" i="0" sz="1100" u="none" cap="none" strike="noStrike">
              <a:solidFill>
                <a:srgbClr val="000000"/>
              </a:solidFill>
              <a:latin typeface="Arial"/>
              <a:ea typeface="Arial"/>
              <a:cs typeface="Arial"/>
              <a:sym typeface="Arial"/>
            </a:endParaRPr>
          </a:p>
        </p:txBody>
      </p:sp>
      <p:sp>
        <p:nvSpPr>
          <p:cNvPr id="213" name="Google Shape;213;p24"/>
          <p:cNvSpPr/>
          <p:nvPr/>
        </p:nvSpPr>
        <p:spPr>
          <a:xfrm>
            <a:off x="2543454" y="2718559"/>
            <a:ext cx="984600" cy="513300"/>
          </a:xfrm>
          <a:prstGeom prst="ellipse">
            <a:avLst/>
          </a:prstGeom>
          <a:solidFill>
            <a:schemeClr val="accent3"/>
          </a:solidFill>
          <a:ln cap="flat" cmpd="sng" w="12700">
            <a:solidFill>
              <a:srgbClr val="B26E1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Montserrat"/>
                <a:ea typeface="Montserrat"/>
                <a:cs typeface="Montserrat"/>
                <a:sym typeface="Montserrat"/>
              </a:rPr>
              <a:t> </a:t>
            </a:r>
            <a:r>
              <a:rPr lang="en" sz="1800">
                <a:solidFill>
                  <a:schemeClr val="lt1"/>
                </a:solidFill>
                <a:latin typeface="Montserrat"/>
                <a:ea typeface="Montserrat"/>
                <a:cs typeface="Montserrat"/>
                <a:sym typeface="Montserrat"/>
              </a:rPr>
              <a:t>6</a:t>
            </a:r>
            <a:r>
              <a:rPr b="0" i="0" lang="en" sz="1800" u="none" cap="none" strike="noStrike">
                <a:solidFill>
                  <a:schemeClr val="lt1"/>
                </a:solidFill>
                <a:latin typeface="Montserrat"/>
                <a:ea typeface="Montserrat"/>
                <a:cs typeface="Montserrat"/>
                <a:sym typeface="Montserrat"/>
              </a:rPr>
              <a:t>00</a:t>
            </a:r>
            <a:endParaRPr b="0" i="0" sz="1100" u="none" cap="none" strike="noStrike">
              <a:solidFill>
                <a:srgbClr val="000000"/>
              </a:solidFill>
              <a:latin typeface="Arial"/>
              <a:ea typeface="Arial"/>
              <a:cs typeface="Arial"/>
              <a:sym typeface="Arial"/>
            </a:endParaRPr>
          </a:p>
        </p:txBody>
      </p:sp>
      <p:sp>
        <p:nvSpPr>
          <p:cNvPr id="214" name="Google Shape;214;p24"/>
          <p:cNvSpPr/>
          <p:nvPr/>
        </p:nvSpPr>
        <p:spPr>
          <a:xfrm>
            <a:off x="5593835" y="1557700"/>
            <a:ext cx="997800" cy="513300"/>
          </a:xfrm>
          <a:prstGeom prst="ellipse">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4961A"/>
                </a:solidFill>
                <a:latin typeface="Montserrat"/>
                <a:ea typeface="Montserrat"/>
                <a:cs typeface="Montserrat"/>
                <a:sym typeface="Montserrat"/>
              </a:rPr>
              <a:t>  275</a:t>
            </a:r>
            <a:endParaRPr b="0" i="0" sz="1100" u="none" cap="none" strike="noStrike">
              <a:solidFill>
                <a:srgbClr val="000000"/>
              </a:solidFill>
              <a:latin typeface="Arial"/>
              <a:ea typeface="Arial"/>
              <a:cs typeface="Arial"/>
              <a:sym typeface="Arial"/>
            </a:endParaRPr>
          </a:p>
        </p:txBody>
      </p:sp>
      <p:sp>
        <p:nvSpPr>
          <p:cNvPr id="215" name="Google Shape;215;p24"/>
          <p:cNvSpPr/>
          <p:nvPr/>
        </p:nvSpPr>
        <p:spPr>
          <a:xfrm>
            <a:off x="5605741" y="2297078"/>
            <a:ext cx="984600" cy="513300"/>
          </a:xfrm>
          <a:prstGeom prst="ellipse">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4961A"/>
                </a:solidFill>
                <a:latin typeface="Montserrat"/>
                <a:ea typeface="Montserrat"/>
                <a:cs typeface="Montserrat"/>
                <a:sym typeface="Montserrat"/>
              </a:rPr>
              <a:t>  300</a:t>
            </a:r>
            <a:endParaRPr b="0" i="0" sz="1100" u="none" cap="none" strike="noStrike">
              <a:solidFill>
                <a:srgbClr val="000000"/>
              </a:solidFill>
              <a:latin typeface="Arial"/>
              <a:ea typeface="Arial"/>
              <a:cs typeface="Arial"/>
              <a:sym typeface="Arial"/>
            </a:endParaRPr>
          </a:p>
        </p:txBody>
      </p:sp>
      <p:sp>
        <p:nvSpPr>
          <p:cNvPr id="216" name="Google Shape;216;p24"/>
          <p:cNvSpPr/>
          <p:nvPr/>
        </p:nvSpPr>
        <p:spPr>
          <a:xfrm>
            <a:off x="5643841" y="3075746"/>
            <a:ext cx="984600" cy="513300"/>
          </a:xfrm>
          <a:prstGeom prst="ellipse">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4961A"/>
                </a:solidFill>
                <a:latin typeface="Montserrat"/>
                <a:ea typeface="Montserrat"/>
                <a:cs typeface="Montserrat"/>
                <a:sym typeface="Montserrat"/>
              </a:rPr>
              <a:t>  325</a:t>
            </a:r>
            <a:endParaRPr b="0" i="0" sz="1100" u="none" cap="none" strike="noStrike">
              <a:solidFill>
                <a:srgbClr val="000000"/>
              </a:solidFill>
              <a:latin typeface="Arial"/>
              <a:ea typeface="Arial"/>
              <a:cs typeface="Arial"/>
              <a:sym typeface="Arial"/>
            </a:endParaRPr>
          </a:p>
        </p:txBody>
      </p:sp>
      <p:sp>
        <p:nvSpPr>
          <p:cNvPr id="217" name="Google Shape;217;p24"/>
          <p:cNvSpPr/>
          <p:nvPr/>
        </p:nvSpPr>
        <p:spPr>
          <a:xfrm>
            <a:off x="6682066" y="1655331"/>
            <a:ext cx="975000" cy="346800"/>
          </a:xfrm>
          <a:prstGeom prst="rect">
            <a:avLst/>
          </a:prstGeom>
          <a:noFill/>
          <a:ln>
            <a:noFill/>
          </a:ln>
        </p:spPr>
        <p:txBody>
          <a:bodyPr anchorCtr="0" anchor="t"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Topeka</a:t>
            </a:r>
            <a:endParaRPr b="0" i="0" sz="1100" u="none" cap="none" strike="noStrike">
              <a:solidFill>
                <a:srgbClr val="000000"/>
              </a:solidFill>
              <a:latin typeface="Arial"/>
              <a:ea typeface="Arial"/>
              <a:cs typeface="Arial"/>
              <a:sym typeface="Arial"/>
            </a:endParaRPr>
          </a:p>
        </p:txBody>
      </p:sp>
      <p:cxnSp>
        <p:nvCxnSpPr>
          <p:cNvPr id="218" name="Google Shape;218;p24"/>
          <p:cNvCxnSpPr>
            <a:stCxn id="211" idx="6"/>
          </p:cNvCxnSpPr>
          <p:nvPr/>
        </p:nvCxnSpPr>
        <p:spPr>
          <a:xfrm flipH="1" rot="10800000">
            <a:off x="3543532" y="1807740"/>
            <a:ext cx="2032500" cy="274500"/>
          </a:xfrm>
          <a:prstGeom prst="straightConnector1">
            <a:avLst/>
          </a:prstGeom>
          <a:noFill/>
          <a:ln cap="flat" cmpd="sng" w="25400">
            <a:solidFill>
              <a:srgbClr val="F4961A">
                <a:alpha val="74510"/>
              </a:srgbClr>
            </a:solidFill>
            <a:prstDash val="solid"/>
            <a:round/>
            <a:headEnd len="sm" w="sm" type="none"/>
            <a:tailEnd len="med" w="med" type="stealth"/>
          </a:ln>
        </p:spPr>
      </p:cxnSp>
      <p:cxnSp>
        <p:nvCxnSpPr>
          <p:cNvPr id="219" name="Google Shape;219;p24"/>
          <p:cNvCxnSpPr>
            <a:stCxn id="211" idx="6"/>
            <a:endCxn id="215" idx="2"/>
          </p:cNvCxnSpPr>
          <p:nvPr/>
        </p:nvCxnSpPr>
        <p:spPr>
          <a:xfrm>
            <a:off x="3543532" y="2082240"/>
            <a:ext cx="2062200" cy="471600"/>
          </a:xfrm>
          <a:prstGeom prst="straightConnector1">
            <a:avLst/>
          </a:prstGeom>
          <a:noFill/>
          <a:ln cap="flat" cmpd="sng" w="25400">
            <a:solidFill>
              <a:srgbClr val="F4961A">
                <a:alpha val="74510"/>
              </a:srgbClr>
            </a:solidFill>
            <a:prstDash val="solid"/>
            <a:round/>
            <a:headEnd len="sm" w="sm" type="none"/>
            <a:tailEnd len="med" w="med" type="stealth"/>
          </a:ln>
        </p:spPr>
      </p:cxnSp>
      <p:cxnSp>
        <p:nvCxnSpPr>
          <p:cNvPr id="220" name="Google Shape;220;p24"/>
          <p:cNvCxnSpPr>
            <a:stCxn id="211" idx="6"/>
            <a:endCxn id="216" idx="2"/>
          </p:cNvCxnSpPr>
          <p:nvPr/>
        </p:nvCxnSpPr>
        <p:spPr>
          <a:xfrm>
            <a:off x="3543532" y="2082240"/>
            <a:ext cx="2100300" cy="1250100"/>
          </a:xfrm>
          <a:prstGeom prst="straightConnector1">
            <a:avLst/>
          </a:prstGeom>
          <a:noFill/>
          <a:ln cap="flat" cmpd="sng" w="25400">
            <a:solidFill>
              <a:srgbClr val="F4961A">
                <a:alpha val="74510"/>
              </a:srgbClr>
            </a:solidFill>
            <a:prstDash val="solid"/>
            <a:round/>
            <a:headEnd len="sm" w="sm" type="none"/>
            <a:tailEnd len="med" w="med" type="stealth"/>
          </a:ln>
        </p:spPr>
      </p:cxnSp>
      <p:cxnSp>
        <p:nvCxnSpPr>
          <p:cNvPr id="221" name="Google Shape;221;p24"/>
          <p:cNvCxnSpPr>
            <a:stCxn id="213" idx="6"/>
            <a:endCxn id="214" idx="2"/>
          </p:cNvCxnSpPr>
          <p:nvPr/>
        </p:nvCxnSpPr>
        <p:spPr>
          <a:xfrm flipH="1" rot="10800000">
            <a:off x="3528054" y="1814209"/>
            <a:ext cx="2065800" cy="1161000"/>
          </a:xfrm>
          <a:prstGeom prst="straightConnector1">
            <a:avLst/>
          </a:prstGeom>
          <a:noFill/>
          <a:ln cap="flat" cmpd="sng" w="25400">
            <a:solidFill>
              <a:srgbClr val="5E5F61"/>
            </a:solidFill>
            <a:prstDash val="solid"/>
            <a:round/>
            <a:headEnd len="sm" w="sm" type="none"/>
            <a:tailEnd len="med" w="med" type="stealth"/>
          </a:ln>
        </p:spPr>
      </p:cxnSp>
      <p:cxnSp>
        <p:nvCxnSpPr>
          <p:cNvPr id="222" name="Google Shape;222;p24"/>
          <p:cNvCxnSpPr>
            <a:stCxn id="213" idx="6"/>
            <a:endCxn id="215" idx="2"/>
          </p:cNvCxnSpPr>
          <p:nvPr/>
        </p:nvCxnSpPr>
        <p:spPr>
          <a:xfrm flipH="1" rot="10800000">
            <a:off x="3528054" y="2553709"/>
            <a:ext cx="2077800" cy="421500"/>
          </a:xfrm>
          <a:prstGeom prst="straightConnector1">
            <a:avLst/>
          </a:prstGeom>
          <a:noFill/>
          <a:ln cap="flat" cmpd="sng" w="25400">
            <a:solidFill>
              <a:srgbClr val="5E5F61"/>
            </a:solidFill>
            <a:prstDash val="solid"/>
            <a:round/>
            <a:headEnd len="sm" w="sm" type="none"/>
            <a:tailEnd len="med" w="med" type="stealth"/>
          </a:ln>
        </p:spPr>
      </p:cxnSp>
      <p:cxnSp>
        <p:nvCxnSpPr>
          <p:cNvPr id="223" name="Google Shape;223;p24"/>
          <p:cNvCxnSpPr>
            <a:stCxn id="213" idx="6"/>
            <a:endCxn id="216" idx="2"/>
          </p:cNvCxnSpPr>
          <p:nvPr/>
        </p:nvCxnSpPr>
        <p:spPr>
          <a:xfrm>
            <a:off x="3528054" y="2975209"/>
            <a:ext cx="2115900" cy="357300"/>
          </a:xfrm>
          <a:prstGeom prst="straightConnector1">
            <a:avLst/>
          </a:prstGeom>
          <a:noFill/>
          <a:ln cap="flat" cmpd="sng" w="25400">
            <a:solidFill>
              <a:srgbClr val="5E5F61"/>
            </a:solidFill>
            <a:prstDash val="solid"/>
            <a:round/>
            <a:headEnd len="sm" w="sm" type="none"/>
            <a:tailEnd len="med" w="med" type="stealth"/>
          </a:ln>
        </p:spPr>
      </p:cxnSp>
      <p:sp>
        <p:nvSpPr>
          <p:cNvPr id="224" name="Google Shape;224;p24"/>
          <p:cNvSpPr/>
          <p:nvPr/>
        </p:nvSpPr>
        <p:spPr>
          <a:xfrm>
            <a:off x="4570291" y="1961194"/>
            <a:ext cx="705000" cy="3468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E5F61"/>
                </a:solidFill>
                <a:latin typeface="Montserrat"/>
                <a:ea typeface="Montserrat"/>
                <a:cs typeface="Montserrat"/>
                <a:sym typeface="Montserrat"/>
              </a:rPr>
              <a:t>1.4</a:t>
            </a:r>
            <a:endParaRPr b="0" i="0" sz="1100" u="none" cap="none" strike="noStrike">
              <a:solidFill>
                <a:srgbClr val="000000"/>
              </a:solidFill>
              <a:latin typeface="Arial"/>
              <a:ea typeface="Arial"/>
              <a:cs typeface="Arial"/>
              <a:sym typeface="Arial"/>
            </a:endParaRPr>
          </a:p>
        </p:txBody>
      </p:sp>
      <p:sp>
        <p:nvSpPr>
          <p:cNvPr id="225" name="Google Shape;225;p24"/>
          <p:cNvSpPr/>
          <p:nvPr/>
        </p:nvSpPr>
        <p:spPr>
          <a:xfrm>
            <a:off x="4570298" y="2970088"/>
            <a:ext cx="462900" cy="3468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E5F61"/>
                </a:solidFill>
                <a:latin typeface="Montserrat"/>
                <a:ea typeface="Montserrat"/>
                <a:cs typeface="Montserrat"/>
                <a:sym typeface="Montserrat"/>
              </a:rPr>
              <a:t>2.5</a:t>
            </a:r>
            <a:endParaRPr b="0" i="0" sz="1100" u="none" cap="none" strike="noStrike">
              <a:solidFill>
                <a:srgbClr val="000000"/>
              </a:solidFill>
              <a:latin typeface="Arial"/>
              <a:ea typeface="Arial"/>
              <a:cs typeface="Arial"/>
              <a:sym typeface="Arial"/>
            </a:endParaRPr>
          </a:p>
        </p:txBody>
      </p:sp>
      <p:sp>
        <p:nvSpPr>
          <p:cNvPr id="226" name="Google Shape;226;p24"/>
          <p:cNvSpPr/>
          <p:nvPr/>
        </p:nvSpPr>
        <p:spPr>
          <a:xfrm>
            <a:off x="4570298" y="2469480"/>
            <a:ext cx="430500" cy="3468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5E5F61"/>
                </a:solidFill>
                <a:latin typeface="Montserrat"/>
                <a:ea typeface="Montserrat"/>
                <a:cs typeface="Montserrat"/>
                <a:sym typeface="Montserrat"/>
              </a:rPr>
              <a:t>1.8</a:t>
            </a:r>
            <a:endParaRPr b="0" i="0" sz="1100" u="none" cap="none" strike="noStrike">
              <a:solidFill>
                <a:srgbClr val="000000"/>
              </a:solidFill>
              <a:latin typeface="Arial"/>
              <a:ea typeface="Arial"/>
              <a:cs typeface="Arial"/>
              <a:sym typeface="Arial"/>
            </a:endParaRPr>
          </a:p>
        </p:txBody>
      </p:sp>
      <p:sp>
        <p:nvSpPr>
          <p:cNvPr id="227" name="Google Shape;227;p24"/>
          <p:cNvSpPr/>
          <p:nvPr/>
        </p:nvSpPr>
        <p:spPr>
          <a:xfrm>
            <a:off x="3879866" y="1706927"/>
            <a:ext cx="430500" cy="3468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4961A"/>
                </a:solidFill>
                <a:latin typeface="Montserrat"/>
                <a:ea typeface="Montserrat"/>
                <a:cs typeface="Montserrat"/>
                <a:sym typeface="Montserrat"/>
              </a:rPr>
              <a:t>1.8</a:t>
            </a:r>
            <a:endParaRPr b="0" i="0" sz="1100" u="none" cap="none" strike="noStrike">
              <a:solidFill>
                <a:srgbClr val="000000"/>
              </a:solidFill>
              <a:latin typeface="Arial"/>
              <a:ea typeface="Arial"/>
              <a:cs typeface="Arial"/>
              <a:sym typeface="Arial"/>
            </a:endParaRPr>
          </a:p>
        </p:txBody>
      </p:sp>
      <p:sp>
        <p:nvSpPr>
          <p:cNvPr id="228" name="Google Shape;228;p24"/>
          <p:cNvSpPr/>
          <p:nvPr/>
        </p:nvSpPr>
        <p:spPr>
          <a:xfrm>
            <a:off x="3879867" y="1962017"/>
            <a:ext cx="403800" cy="3468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4961A"/>
                </a:solidFill>
                <a:latin typeface="Montserrat"/>
                <a:ea typeface="Montserrat"/>
                <a:cs typeface="Montserrat"/>
                <a:sym typeface="Montserrat"/>
              </a:rPr>
              <a:t>1.7</a:t>
            </a:r>
            <a:endParaRPr b="0" i="0" sz="1100" u="none" cap="none" strike="noStrike">
              <a:solidFill>
                <a:srgbClr val="000000"/>
              </a:solidFill>
              <a:latin typeface="Arial"/>
              <a:ea typeface="Arial"/>
              <a:cs typeface="Arial"/>
              <a:sym typeface="Arial"/>
            </a:endParaRPr>
          </a:p>
        </p:txBody>
      </p:sp>
      <p:sp>
        <p:nvSpPr>
          <p:cNvPr id="229" name="Google Shape;229;p24"/>
          <p:cNvSpPr/>
          <p:nvPr/>
        </p:nvSpPr>
        <p:spPr>
          <a:xfrm>
            <a:off x="3879867" y="2221517"/>
            <a:ext cx="462900" cy="3468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4961A"/>
                </a:solidFill>
                <a:latin typeface="Montserrat"/>
                <a:ea typeface="Montserrat"/>
                <a:cs typeface="Montserrat"/>
                <a:sym typeface="Montserrat"/>
              </a:rPr>
              <a:t>2.5</a:t>
            </a:r>
            <a:endParaRPr b="0" i="0" sz="1100" u="none" cap="none" strike="noStrike">
              <a:solidFill>
                <a:srgbClr val="000000"/>
              </a:solidFill>
              <a:latin typeface="Arial"/>
              <a:ea typeface="Arial"/>
              <a:cs typeface="Arial"/>
              <a:sym typeface="Arial"/>
            </a:endParaRPr>
          </a:p>
        </p:txBody>
      </p:sp>
      <p:sp>
        <p:nvSpPr>
          <p:cNvPr id="230" name="Google Shape;230;p24"/>
          <p:cNvSpPr/>
          <p:nvPr/>
        </p:nvSpPr>
        <p:spPr>
          <a:xfrm>
            <a:off x="2601764" y="1040718"/>
            <a:ext cx="929100" cy="531600"/>
          </a:xfrm>
          <a:prstGeom prst="rect">
            <a:avLst/>
          </a:prstGeom>
          <a:noFill/>
          <a:ln>
            <a:noFill/>
          </a:ln>
        </p:spPr>
        <p:txBody>
          <a:bodyPr anchorCtr="0" anchor="t" bIns="34525" lIns="69050" spcFirstLastPara="1" rIns="69050" wrap="square" tIns="345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Supply</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(cases)</a:t>
            </a:r>
            <a:endParaRPr b="0" i="0" sz="1100" u="none" cap="none" strike="noStrike">
              <a:solidFill>
                <a:srgbClr val="000000"/>
              </a:solidFill>
              <a:latin typeface="Arial"/>
              <a:ea typeface="Arial"/>
              <a:cs typeface="Arial"/>
              <a:sym typeface="Arial"/>
            </a:endParaRPr>
          </a:p>
        </p:txBody>
      </p:sp>
      <p:sp>
        <p:nvSpPr>
          <p:cNvPr id="231" name="Google Shape;231;p24"/>
          <p:cNvSpPr/>
          <p:nvPr/>
        </p:nvSpPr>
        <p:spPr>
          <a:xfrm>
            <a:off x="5527594" y="1040719"/>
            <a:ext cx="1298400" cy="531600"/>
          </a:xfrm>
          <a:prstGeom prst="rect">
            <a:avLst/>
          </a:prstGeom>
          <a:noFill/>
          <a:ln>
            <a:noFill/>
          </a:ln>
        </p:spPr>
        <p:txBody>
          <a:bodyPr anchorCtr="0" anchor="t" bIns="34525" lIns="69050" spcFirstLastPara="1" rIns="69050" wrap="square" tIns="345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Demand</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(cases)</a:t>
            </a:r>
            <a:endParaRPr b="0" i="0" sz="1100" u="none" cap="none" strike="noStrike">
              <a:solidFill>
                <a:srgbClr val="000000"/>
              </a:solidFill>
              <a:latin typeface="Arial"/>
              <a:ea typeface="Arial"/>
              <a:cs typeface="Arial"/>
              <a:sym typeface="Arial"/>
            </a:endParaRPr>
          </a:p>
        </p:txBody>
      </p:sp>
      <p:sp>
        <p:nvSpPr>
          <p:cNvPr id="232" name="Google Shape;232;p24"/>
          <p:cNvSpPr/>
          <p:nvPr/>
        </p:nvSpPr>
        <p:spPr>
          <a:xfrm>
            <a:off x="3772299" y="1040725"/>
            <a:ext cx="1808700" cy="531600"/>
          </a:xfrm>
          <a:prstGeom prst="rect">
            <a:avLst/>
          </a:prstGeom>
          <a:noFill/>
          <a:ln>
            <a:noFill/>
          </a:ln>
        </p:spPr>
        <p:txBody>
          <a:bodyPr anchorCtr="0" anchor="t" bIns="34525" lIns="69050" spcFirstLastPara="1" rIns="69050" wrap="square" tIns="345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Distance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a:ea typeface="Montserrat"/>
                <a:cs typeface="Montserrat"/>
                <a:sym typeface="Montserrat"/>
              </a:rPr>
              <a:t>(thousand miles)</a:t>
            </a:r>
            <a:endParaRPr b="0" i="0" sz="1100" u="none" cap="none" strike="noStrike">
              <a:solidFill>
                <a:srgbClr val="000000"/>
              </a:solidFill>
              <a:latin typeface="Arial"/>
              <a:ea typeface="Arial"/>
              <a:cs typeface="Arial"/>
              <a:sym typeface="Arial"/>
            </a:endParaRPr>
          </a:p>
        </p:txBody>
      </p:sp>
      <p:sp>
        <p:nvSpPr>
          <p:cNvPr id="233" name="Google Shape;233;p24"/>
          <p:cNvSpPr/>
          <p:nvPr/>
        </p:nvSpPr>
        <p:spPr>
          <a:xfrm>
            <a:off x="6696062" y="3158961"/>
            <a:ext cx="1231200" cy="346800"/>
          </a:xfrm>
          <a:prstGeom prst="rect">
            <a:avLst/>
          </a:prstGeom>
          <a:noFill/>
          <a:ln>
            <a:noFill/>
          </a:ln>
        </p:spPr>
        <p:txBody>
          <a:bodyPr anchorCtr="0" anchor="t"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New York</a:t>
            </a:r>
            <a:endParaRPr b="0" i="0" sz="1100" u="none" cap="none" strike="noStrike">
              <a:solidFill>
                <a:srgbClr val="000000"/>
              </a:solidFill>
              <a:latin typeface="Arial"/>
              <a:ea typeface="Arial"/>
              <a:cs typeface="Arial"/>
              <a:sym typeface="Arial"/>
            </a:endParaRPr>
          </a:p>
        </p:txBody>
      </p:sp>
      <p:sp>
        <p:nvSpPr>
          <p:cNvPr id="234" name="Google Shape;234;p24"/>
          <p:cNvSpPr/>
          <p:nvPr/>
        </p:nvSpPr>
        <p:spPr>
          <a:xfrm>
            <a:off x="6696055" y="2380294"/>
            <a:ext cx="1358100" cy="346800"/>
          </a:xfrm>
          <a:prstGeom prst="rect">
            <a:avLst/>
          </a:prstGeom>
          <a:noFill/>
          <a:ln>
            <a:noFill/>
          </a:ln>
        </p:spPr>
        <p:txBody>
          <a:bodyPr anchorCtr="0" anchor="t"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Chicago</a:t>
            </a:r>
            <a:endParaRPr b="0" i="0" sz="1100" u="none" cap="none" strike="noStrike">
              <a:solidFill>
                <a:srgbClr val="000000"/>
              </a:solidFill>
              <a:latin typeface="Arial"/>
              <a:ea typeface="Arial"/>
              <a:cs typeface="Arial"/>
              <a:sym typeface="Arial"/>
            </a:endParaRPr>
          </a:p>
        </p:txBody>
      </p:sp>
      <p:sp>
        <p:nvSpPr>
          <p:cNvPr id="235" name="Google Shape;235;p24"/>
          <p:cNvSpPr/>
          <p:nvPr/>
        </p:nvSpPr>
        <p:spPr>
          <a:xfrm>
            <a:off x="1322858" y="1917839"/>
            <a:ext cx="936600" cy="346800"/>
          </a:xfrm>
          <a:prstGeom prst="rect">
            <a:avLst/>
          </a:prstGeom>
          <a:noFill/>
          <a:ln>
            <a:noFill/>
          </a:ln>
        </p:spPr>
        <p:txBody>
          <a:bodyPr anchorCtr="0" anchor="t"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Montserrat"/>
                <a:ea typeface="Montserrat"/>
                <a:cs typeface="Montserrat"/>
                <a:sym typeface="Montserrat"/>
              </a:rPr>
              <a:t>Seattle</a:t>
            </a:r>
            <a:endParaRPr b="0" i="0" sz="1100" u="none" cap="none" strike="noStrike">
              <a:solidFill>
                <a:srgbClr val="000000"/>
              </a:solidFill>
              <a:latin typeface="Arial"/>
              <a:ea typeface="Arial"/>
              <a:cs typeface="Arial"/>
              <a:sym typeface="Arial"/>
            </a:endParaRPr>
          </a:p>
        </p:txBody>
      </p:sp>
      <p:sp>
        <p:nvSpPr>
          <p:cNvPr id="236" name="Google Shape;236;p24"/>
          <p:cNvSpPr txBox="1"/>
          <p:nvPr/>
        </p:nvSpPr>
        <p:spPr>
          <a:xfrm>
            <a:off x="3123149" y="3588900"/>
            <a:ext cx="3505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Montserrat"/>
                <a:ea typeface="Montserrat"/>
                <a:cs typeface="Montserrat"/>
                <a:sym typeface="Montserrat"/>
              </a:rPr>
              <a:t>Freight: $90 case / thousand miles</a:t>
            </a:r>
            <a:endParaRPr b="0" i="0" sz="1100" u="none" cap="none" strike="noStrike">
              <a:solidFill>
                <a:srgbClr val="000000"/>
              </a:solidFill>
              <a:latin typeface="Arial"/>
              <a:ea typeface="Arial"/>
              <a:cs typeface="Arial"/>
              <a:sym typeface="Arial"/>
            </a:endParaRPr>
          </a:p>
        </p:txBody>
      </p:sp>
      <p:sp>
        <p:nvSpPr>
          <p:cNvPr id="237" name="Google Shape;237;p24"/>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Montserrat Light"/>
              <a:buNone/>
            </a:pPr>
            <a:r>
              <a:rPr lang="en"/>
              <a:t>A Simple </a:t>
            </a:r>
            <a:r>
              <a:rPr lang="en">
                <a:solidFill>
                  <a:schemeClr val="dk2"/>
                </a:solidFill>
              </a:rPr>
              <a:t>Transportation Problem</a:t>
            </a:r>
            <a:endParaRPr>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5"/>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Montserrat Light"/>
              <a:buNone/>
            </a:pPr>
            <a:r>
              <a:rPr lang="en"/>
              <a:t>Mathematical </a:t>
            </a:r>
            <a:r>
              <a:rPr lang="en">
                <a:solidFill>
                  <a:schemeClr val="dk2"/>
                </a:solidFill>
              </a:rPr>
              <a:t>Model Formulation</a:t>
            </a:r>
            <a:endParaRPr>
              <a:solidFill>
                <a:schemeClr val="dk2"/>
              </a:solidFill>
            </a:endParaRPr>
          </a:p>
        </p:txBody>
      </p:sp>
      <p:pic>
        <p:nvPicPr>
          <p:cNvPr id="243" name="Google Shape;243;p25"/>
          <p:cNvPicPr preferRelativeResize="0"/>
          <p:nvPr/>
        </p:nvPicPr>
        <p:blipFill>
          <a:blip r:embed="rId3">
            <a:alphaModFix/>
          </a:blip>
          <a:stretch>
            <a:fillRect/>
          </a:stretch>
        </p:blipFill>
        <p:spPr>
          <a:xfrm>
            <a:off x="2183175" y="1007326"/>
            <a:ext cx="5325432" cy="38723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6"/>
          <p:cNvSpPr txBox="1"/>
          <p:nvPr>
            <p:ph idx="4294967295" type="title"/>
          </p:nvPr>
        </p:nvSpPr>
        <p:spPr>
          <a:xfrm>
            <a:off x="1557338" y="1557338"/>
            <a:ext cx="2949000" cy="1200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Montserrat Light"/>
              <a:buNone/>
            </a:pPr>
            <a:r>
              <a:rPr lang="en"/>
              <a:t>Live Demo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7"/>
          <p:cNvSpPr txBox="1"/>
          <p:nvPr>
            <p:ph type="title"/>
          </p:nvPr>
        </p:nvSpPr>
        <p:spPr>
          <a:xfrm>
            <a:off x="478146" y="364512"/>
            <a:ext cx="5889300" cy="448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Montserrat Light"/>
              <a:buNone/>
            </a:pPr>
            <a:r>
              <a:rPr lang="en"/>
              <a:t>Solution to </a:t>
            </a:r>
            <a:r>
              <a:rPr lang="en">
                <a:solidFill>
                  <a:schemeClr val="dk2"/>
                </a:solidFill>
              </a:rPr>
              <a:t>LP model</a:t>
            </a:r>
            <a:endParaRPr>
              <a:solidFill>
                <a:schemeClr val="dk2"/>
              </a:solidFill>
            </a:endParaRPr>
          </a:p>
        </p:txBody>
      </p:sp>
      <p:sp>
        <p:nvSpPr>
          <p:cNvPr id="255" name="Google Shape;255;p27"/>
          <p:cNvSpPr txBox="1"/>
          <p:nvPr/>
        </p:nvSpPr>
        <p:spPr>
          <a:xfrm>
            <a:off x="531349" y="4426746"/>
            <a:ext cx="31479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Montserrat"/>
                <a:ea typeface="Montserrat"/>
                <a:cs typeface="Montserrat"/>
                <a:sym typeface="Montserrat"/>
              </a:rPr>
              <a:t>Freight: $90 case / thousand miles</a:t>
            </a:r>
            <a:endParaRPr b="0" i="0" sz="1100" u="none" cap="none" strike="noStrike">
              <a:solidFill>
                <a:srgbClr val="000000"/>
              </a:solidFill>
              <a:latin typeface="Arial"/>
              <a:ea typeface="Arial"/>
              <a:cs typeface="Arial"/>
              <a:sym typeface="Arial"/>
            </a:endParaRPr>
          </a:p>
        </p:txBody>
      </p:sp>
      <p:sp>
        <p:nvSpPr>
          <p:cNvPr id="256" name="Google Shape;256;p27"/>
          <p:cNvSpPr txBox="1"/>
          <p:nvPr/>
        </p:nvSpPr>
        <p:spPr>
          <a:xfrm>
            <a:off x="4015505" y="4414268"/>
            <a:ext cx="18396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Total cost: $153,675</a:t>
            </a:r>
            <a:endParaRPr b="0" i="0" sz="1100" u="none" cap="none" strike="noStrike">
              <a:solidFill>
                <a:srgbClr val="000000"/>
              </a:solidFill>
              <a:latin typeface="Arial"/>
              <a:ea typeface="Arial"/>
              <a:cs typeface="Arial"/>
              <a:sym typeface="Arial"/>
            </a:endParaRPr>
          </a:p>
        </p:txBody>
      </p:sp>
      <p:grpSp>
        <p:nvGrpSpPr>
          <p:cNvPr id="257" name="Google Shape;257;p27"/>
          <p:cNvGrpSpPr/>
          <p:nvPr/>
        </p:nvGrpSpPr>
        <p:grpSpPr>
          <a:xfrm>
            <a:off x="575573" y="1505399"/>
            <a:ext cx="5172076" cy="2696122"/>
            <a:chOff x="2822149" y="2258297"/>
            <a:chExt cx="6896101" cy="3594829"/>
          </a:xfrm>
        </p:grpSpPr>
        <p:pic>
          <p:nvPicPr>
            <p:cNvPr id="258" name="Google Shape;258;p27"/>
            <p:cNvPicPr preferRelativeResize="0"/>
            <p:nvPr/>
          </p:nvPicPr>
          <p:blipFill rotWithShape="1">
            <a:blip r:embed="rId3">
              <a:alphaModFix/>
            </a:blip>
            <a:srcRect b="0" l="0" r="0" t="0"/>
            <a:stretch/>
          </p:blipFill>
          <p:spPr>
            <a:xfrm>
              <a:off x="2822149" y="2258297"/>
              <a:ext cx="6896101" cy="3594829"/>
            </a:xfrm>
            <a:prstGeom prst="rect">
              <a:avLst/>
            </a:prstGeom>
            <a:noFill/>
            <a:ln cap="flat" cmpd="sng" w="9525">
              <a:solidFill>
                <a:schemeClr val="accent1"/>
              </a:solidFill>
              <a:prstDash val="solid"/>
              <a:round/>
              <a:headEnd len="sm" w="sm" type="none"/>
              <a:tailEnd len="sm" w="sm" type="none"/>
            </a:ln>
          </p:spPr>
        </p:pic>
        <p:sp>
          <p:nvSpPr>
            <p:cNvPr id="259" name="Google Shape;259;p27"/>
            <p:cNvSpPr/>
            <p:nvPr/>
          </p:nvSpPr>
          <p:spPr>
            <a:xfrm>
              <a:off x="6445454" y="2625865"/>
              <a:ext cx="594600" cy="4623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CD5C5C"/>
                  </a:solidFill>
                  <a:latin typeface="Montserrat"/>
                  <a:ea typeface="Montserrat"/>
                  <a:cs typeface="Montserrat"/>
                  <a:sym typeface="Montserrat"/>
                </a:rPr>
                <a:t>50</a:t>
              </a:r>
              <a:endParaRPr b="0" i="0" sz="1100" u="none" cap="none" strike="noStrike">
                <a:solidFill>
                  <a:srgbClr val="000000"/>
                </a:solidFill>
                <a:latin typeface="Arial"/>
                <a:ea typeface="Arial"/>
                <a:cs typeface="Arial"/>
                <a:sym typeface="Arial"/>
              </a:endParaRPr>
            </a:p>
          </p:txBody>
        </p:sp>
        <p:sp>
          <p:nvSpPr>
            <p:cNvPr id="260" name="Google Shape;260;p27"/>
            <p:cNvSpPr/>
            <p:nvPr/>
          </p:nvSpPr>
          <p:spPr>
            <a:xfrm>
              <a:off x="6270199" y="4528862"/>
              <a:ext cx="727800" cy="4623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CD5C5C"/>
                  </a:solidFill>
                  <a:latin typeface="Montserrat"/>
                  <a:ea typeface="Montserrat"/>
                  <a:cs typeface="Montserrat"/>
                  <a:sym typeface="Montserrat"/>
                </a:rPr>
                <a:t>275</a:t>
              </a:r>
              <a:endParaRPr b="0" i="0" sz="1100" u="none" cap="none" strike="noStrike">
                <a:solidFill>
                  <a:srgbClr val="000000"/>
                </a:solidFill>
                <a:latin typeface="Arial"/>
                <a:ea typeface="Arial"/>
                <a:cs typeface="Arial"/>
                <a:sym typeface="Arial"/>
              </a:endParaRPr>
            </a:p>
          </p:txBody>
        </p:sp>
        <p:cxnSp>
          <p:nvCxnSpPr>
            <p:cNvPr id="261" name="Google Shape;261;p27"/>
            <p:cNvCxnSpPr/>
            <p:nvPr/>
          </p:nvCxnSpPr>
          <p:spPr>
            <a:xfrm>
              <a:off x="6596409" y="4191881"/>
              <a:ext cx="3900" cy="389700"/>
            </a:xfrm>
            <a:prstGeom prst="straightConnector1">
              <a:avLst/>
            </a:prstGeom>
            <a:solidFill>
              <a:schemeClr val="hlink"/>
            </a:solidFill>
            <a:ln cap="flat" cmpd="sng" w="19050">
              <a:solidFill>
                <a:srgbClr val="CD5C5C"/>
              </a:solidFill>
              <a:prstDash val="solid"/>
              <a:round/>
              <a:headEnd len="sm" w="sm" type="none"/>
              <a:tailEnd len="sm" w="sm" type="none"/>
            </a:ln>
          </p:spPr>
        </p:cxnSp>
        <p:cxnSp>
          <p:nvCxnSpPr>
            <p:cNvPr id="262" name="Google Shape;262;p27"/>
            <p:cNvCxnSpPr/>
            <p:nvPr/>
          </p:nvCxnSpPr>
          <p:spPr>
            <a:xfrm flipH="1">
              <a:off x="6601220" y="2994443"/>
              <a:ext cx="92700" cy="230400"/>
            </a:xfrm>
            <a:prstGeom prst="straightConnector1">
              <a:avLst/>
            </a:prstGeom>
            <a:solidFill>
              <a:schemeClr val="hlink"/>
            </a:solidFill>
            <a:ln cap="flat" cmpd="sng" w="19050">
              <a:solidFill>
                <a:srgbClr val="CD5C5C"/>
              </a:solidFill>
              <a:prstDash val="solid"/>
              <a:round/>
              <a:headEnd len="sm" w="sm" type="none"/>
              <a:tailEnd len="sm" w="sm" type="none"/>
            </a:ln>
          </p:spPr>
        </p:cxnSp>
        <p:cxnSp>
          <p:nvCxnSpPr>
            <p:cNvPr id="263" name="Google Shape;263;p27"/>
            <p:cNvCxnSpPr/>
            <p:nvPr/>
          </p:nvCxnSpPr>
          <p:spPr>
            <a:xfrm flipH="1">
              <a:off x="4563693" y="2913717"/>
              <a:ext cx="203100" cy="374700"/>
            </a:xfrm>
            <a:prstGeom prst="straightConnector1">
              <a:avLst/>
            </a:prstGeom>
            <a:solidFill>
              <a:schemeClr val="hlink"/>
            </a:solidFill>
            <a:ln cap="flat" cmpd="sng" w="19050">
              <a:solidFill>
                <a:srgbClr val="CD5C5C"/>
              </a:solidFill>
              <a:prstDash val="solid"/>
              <a:round/>
              <a:headEnd len="sm" w="sm" type="none"/>
              <a:tailEnd len="sm" w="sm" type="none"/>
            </a:ln>
          </p:spPr>
        </p:cxnSp>
        <p:sp>
          <p:nvSpPr>
            <p:cNvPr id="264" name="Google Shape;264;p27"/>
            <p:cNvSpPr/>
            <p:nvPr/>
          </p:nvSpPr>
          <p:spPr>
            <a:xfrm>
              <a:off x="4237424" y="3197847"/>
              <a:ext cx="804600" cy="4623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CD5C5C"/>
                  </a:solidFill>
                  <a:latin typeface="Montserrat"/>
                  <a:ea typeface="Montserrat"/>
                  <a:cs typeface="Montserrat"/>
                  <a:sym typeface="Montserrat"/>
                </a:rPr>
                <a:t>300</a:t>
              </a:r>
              <a:endParaRPr b="0" i="0" sz="1100" u="none" cap="none" strike="noStrike">
                <a:solidFill>
                  <a:srgbClr val="000000"/>
                </a:solidFill>
                <a:latin typeface="Arial"/>
                <a:ea typeface="Arial"/>
                <a:cs typeface="Arial"/>
                <a:sym typeface="Arial"/>
              </a:endParaRPr>
            </a:p>
          </p:txBody>
        </p:sp>
        <p:sp>
          <p:nvSpPr>
            <p:cNvPr id="265" name="Google Shape;265;p27"/>
            <p:cNvSpPr/>
            <p:nvPr/>
          </p:nvSpPr>
          <p:spPr>
            <a:xfrm>
              <a:off x="4101997" y="3859600"/>
              <a:ext cx="727800" cy="462300"/>
            </a:xfrm>
            <a:prstGeom prst="rect">
              <a:avLst/>
            </a:prstGeom>
            <a:noFill/>
            <a:ln>
              <a:noFill/>
            </a:ln>
          </p:spPr>
          <p:txBody>
            <a:bodyPr anchorCtr="0" anchor="ctr" bIns="34525" lIns="69050" spcFirstLastPara="1" rIns="69050" wrap="square" tIns="345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CD5C5C"/>
                  </a:solidFill>
                  <a:latin typeface="Montserrat"/>
                  <a:ea typeface="Montserrat"/>
                  <a:cs typeface="Montserrat"/>
                  <a:sym typeface="Montserrat"/>
                </a:rPr>
                <a:t>275</a:t>
              </a:r>
              <a:endParaRPr b="0" i="0" sz="1100" u="none" cap="none" strike="noStrike">
                <a:solidFill>
                  <a:srgbClr val="000000"/>
                </a:solidFill>
                <a:latin typeface="Arial"/>
                <a:ea typeface="Arial"/>
                <a:cs typeface="Arial"/>
                <a:sym typeface="Arial"/>
              </a:endParaRPr>
            </a:p>
          </p:txBody>
        </p:sp>
        <p:cxnSp>
          <p:nvCxnSpPr>
            <p:cNvPr id="266" name="Google Shape;266;p27"/>
            <p:cNvCxnSpPr/>
            <p:nvPr/>
          </p:nvCxnSpPr>
          <p:spPr>
            <a:xfrm>
              <a:off x="4428209" y="4231429"/>
              <a:ext cx="237000" cy="282000"/>
            </a:xfrm>
            <a:prstGeom prst="straightConnector1">
              <a:avLst/>
            </a:prstGeom>
            <a:solidFill>
              <a:schemeClr val="hlink"/>
            </a:solidFill>
            <a:ln cap="flat" cmpd="sng" w="19050">
              <a:solidFill>
                <a:srgbClr val="CD5C5C"/>
              </a:solidFill>
              <a:prstDash val="solid"/>
              <a:round/>
              <a:headEnd len="sm" w="sm" type="none"/>
              <a:tailEnd len="sm" w="sm" type="none"/>
            </a:ln>
          </p:spPr>
        </p:cxnSp>
      </p:grpSp>
      <p:grpSp>
        <p:nvGrpSpPr>
          <p:cNvPr id="267" name="Google Shape;267;p27"/>
          <p:cNvGrpSpPr/>
          <p:nvPr/>
        </p:nvGrpSpPr>
        <p:grpSpPr>
          <a:xfrm>
            <a:off x="575573" y="862163"/>
            <a:ext cx="5231548" cy="616925"/>
            <a:chOff x="825738" y="1152698"/>
            <a:chExt cx="6975397" cy="822567"/>
          </a:xfrm>
        </p:grpSpPr>
        <p:grpSp>
          <p:nvGrpSpPr>
            <p:cNvPr id="268" name="Google Shape;268;p27"/>
            <p:cNvGrpSpPr/>
            <p:nvPr/>
          </p:nvGrpSpPr>
          <p:grpSpPr>
            <a:xfrm>
              <a:off x="825738" y="1152698"/>
              <a:ext cx="6975397" cy="822567"/>
              <a:chOff x="594512" y="1481109"/>
              <a:chExt cx="6975397" cy="822567"/>
            </a:xfrm>
          </p:grpSpPr>
          <p:sp>
            <p:nvSpPr>
              <p:cNvPr id="269" name="Google Shape;269;p27"/>
              <p:cNvSpPr txBox="1"/>
              <p:nvPr/>
            </p:nvSpPr>
            <p:spPr>
              <a:xfrm>
                <a:off x="594512" y="1673863"/>
                <a:ext cx="2840700" cy="338700"/>
              </a:xfrm>
              <a:prstGeom prst="rect">
                <a:avLst/>
              </a:prstGeom>
              <a:solidFill>
                <a:schemeClr val="accent3"/>
              </a:solidFill>
              <a:ln cap="flat" cmpd="sng" w="12700">
                <a:solidFill>
                  <a:srgbClr val="B26E12"/>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Montserrat"/>
                    <a:ea typeface="Montserrat"/>
                    <a:cs typeface="Montserrat"/>
                    <a:sym typeface="Montserrat"/>
                  </a:rPr>
                  <a:t>Canning Plants </a:t>
                </a:r>
                <a:r>
                  <a:rPr b="0" i="0" lang="en" sz="1200" u="none" cap="none" strike="noStrike">
                    <a:solidFill>
                      <a:srgbClr val="000000"/>
                    </a:solidFill>
                    <a:latin typeface="Montserrat"/>
                    <a:ea typeface="Montserrat"/>
                    <a:cs typeface="Montserrat"/>
                    <a:sym typeface="Montserrat"/>
                  </a:rPr>
                  <a:t>(supply)</a:t>
                </a:r>
                <a:endParaRPr b="0" i="0" sz="1100" u="none" cap="none" strike="noStrike">
                  <a:solidFill>
                    <a:srgbClr val="000000"/>
                  </a:solidFill>
                  <a:latin typeface="Arial"/>
                  <a:ea typeface="Arial"/>
                  <a:cs typeface="Arial"/>
                  <a:sym typeface="Arial"/>
                </a:endParaRPr>
              </a:p>
            </p:txBody>
          </p:sp>
          <p:sp>
            <p:nvSpPr>
              <p:cNvPr id="270" name="Google Shape;270;p27"/>
              <p:cNvSpPr txBox="1"/>
              <p:nvPr/>
            </p:nvSpPr>
            <p:spPr>
              <a:xfrm>
                <a:off x="5245209" y="1636776"/>
                <a:ext cx="2324700" cy="666900"/>
              </a:xfrm>
              <a:prstGeom prst="rect">
                <a:avLst/>
              </a:prstGeom>
              <a:no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4961A"/>
                    </a:solidFill>
                    <a:latin typeface="Montserrat"/>
                    <a:ea typeface="Montserrat"/>
                    <a:cs typeface="Montserrat"/>
                    <a:sym typeface="Montserrat"/>
                  </a:rPr>
                  <a:t>Markets</a:t>
                </a:r>
                <a:r>
                  <a:rPr b="0" i="0" lang="en" sz="1400" u="none" cap="none" strike="noStrike">
                    <a:solidFill>
                      <a:srgbClr val="F4961A"/>
                    </a:solidFill>
                    <a:latin typeface="Montserrat"/>
                    <a:ea typeface="Montserrat"/>
                    <a:cs typeface="Montserrat"/>
                    <a:sym typeface="Montserrat"/>
                  </a:rPr>
                  <a:t> (demand)</a:t>
                </a:r>
                <a:endParaRPr b="0" i="0" sz="1100" u="none" cap="none" strike="noStrike">
                  <a:solidFill>
                    <a:srgbClr val="000000"/>
                  </a:solidFill>
                  <a:latin typeface="Arial"/>
                  <a:ea typeface="Arial"/>
                  <a:cs typeface="Arial"/>
                  <a:sym typeface="Arial"/>
                </a:endParaRPr>
              </a:p>
            </p:txBody>
          </p:sp>
          <p:cxnSp>
            <p:nvCxnSpPr>
              <p:cNvPr id="271" name="Google Shape;271;p27"/>
              <p:cNvCxnSpPr/>
              <p:nvPr/>
            </p:nvCxnSpPr>
            <p:spPr>
              <a:xfrm>
                <a:off x="3593940" y="1870636"/>
                <a:ext cx="1524900" cy="0"/>
              </a:xfrm>
              <a:prstGeom prst="straightConnector1">
                <a:avLst/>
              </a:prstGeom>
              <a:solidFill>
                <a:schemeClr val="hlink"/>
              </a:solidFill>
              <a:ln cap="flat" cmpd="sng" w="25400">
                <a:solidFill>
                  <a:schemeClr val="dk1"/>
                </a:solidFill>
                <a:prstDash val="solid"/>
                <a:round/>
                <a:headEnd len="sm" w="sm" type="none"/>
                <a:tailEnd len="med" w="med" type="stealth"/>
              </a:ln>
            </p:spPr>
          </p:cxnSp>
          <p:sp>
            <p:nvSpPr>
              <p:cNvPr id="272" name="Google Shape;272;p27"/>
              <p:cNvSpPr txBox="1"/>
              <p:nvPr/>
            </p:nvSpPr>
            <p:spPr>
              <a:xfrm>
                <a:off x="3645806" y="1481109"/>
                <a:ext cx="1548900" cy="379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Montserrat"/>
                    <a:ea typeface="Montserrat"/>
                    <a:cs typeface="Montserrat"/>
                    <a:sym typeface="Montserrat"/>
                  </a:rPr>
                  <a:t>shipments</a:t>
                </a:r>
                <a:endParaRPr b="0" i="0" sz="1100" u="none" cap="none" strike="noStrike">
                  <a:solidFill>
                    <a:srgbClr val="000000"/>
                  </a:solidFill>
                  <a:latin typeface="Arial"/>
                  <a:ea typeface="Arial"/>
                  <a:cs typeface="Arial"/>
                  <a:sym typeface="Arial"/>
                </a:endParaRPr>
              </a:p>
            </p:txBody>
          </p:sp>
        </p:grpSp>
        <p:sp>
          <p:nvSpPr>
            <p:cNvPr id="273" name="Google Shape;273;p27"/>
            <p:cNvSpPr txBox="1"/>
            <p:nvPr/>
          </p:nvSpPr>
          <p:spPr>
            <a:xfrm>
              <a:off x="3789934" y="1581073"/>
              <a:ext cx="1796400" cy="276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Montserrat"/>
                  <a:ea typeface="Montserrat"/>
                  <a:cs typeface="Montserrat"/>
                  <a:sym typeface="Montserrat"/>
                </a:rPr>
                <a:t>(Number of cases)</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8"/>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9" name="Google Shape;279;p28"/>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GAMS</a:t>
            </a:r>
            <a:r>
              <a:rPr lang="en">
                <a:solidFill>
                  <a:srgbClr val="F4961A"/>
                </a:solidFill>
              </a:rPr>
              <a:t>Py</a:t>
            </a:r>
            <a:r>
              <a:rPr lang="en"/>
              <a:t>? - Ease of installation</a:t>
            </a:r>
            <a:endParaRPr/>
          </a:p>
        </p:txBody>
      </p:sp>
      <p:sp>
        <p:nvSpPr>
          <p:cNvPr id="280" name="Google Shape;280;p28"/>
          <p:cNvSpPr txBox="1"/>
          <p:nvPr>
            <p:ph idx="1" type="body"/>
          </p:nvPr>
        </p:nvSpPr>
        <p:spPr>
          <a:xfrm>
            <a:off x="390100" y="933450"/>
            <a:ext cx="8544000" cy="3753000"/>
          </a:xfrm>
          <a:prstGeom prst="rect">
            <a:avLst/>
          </a:prstGeom>
        </p:spPr>
        <p:txBody>
          <a:bodyPr anchorCtr="0" anchor="t" bIns="34275" lIns="68575" spcFirstLastPara="1" rIns="68575" wrap="square" tIns="34275">
            <a:normAutofit/>
          </a:bodyPr>
          <a:lstStyle/>
          <a:p>
            <a:pPr indent="0" lvl="0" marL="0" rtl="0" algn="l">
              <a:lnSpc>
                <a:spcPct val="115000"/>
              </a:lnSpc>
              <a:spcBef>
                <a:spcPts val="800"/>
              </a:spcBef>
              <a:spcAft>
                <a:spcPts val="0"/>
              </a:spcAft>
              <a:buNone/>
            </a:pPr>
            <a:r>
              <a:t/>
            </a:r>
            <a:endParaRPr sz="1800"/>
          </a:p>
          <a:p>
            <a:pPr indent="0" lvl="0" marL="457200" rtl="0" algn="l">
              <a:lnSpc>
                <a:spcPct val="115000"/>
              </a:lnSpc>
              <a:spcBef>
                <a:spcPts val="1000"/>
              </a:spcBef>
              <a:spcAft>
                <a:spcPts val="0"/>
              </a:spcAft>
              <a:buNone/>
            </a:pPr>
            <a:r>
              <a:t/>
            </a:r>
            <a:endParaRPr sz="1800"/>
          </a:p>
          <a:p>
            <a:pPr indent="0" lvl="0" marL="457200" rtl="0" algn="l">
              <a:lnSpc>
                <a:spcPct val="115000"/>
              </a:lnSpc>
              <a:spcBef>
                <a:spcPts val="1000"/>
              </a:spcBef>
              <a:spcAft>
                <a:spcPts val="0"/>
              </a:spcAft>
              <a:buNone/>
            </a:pPr>
            <a:r>
              <a:t/>
            </a:r>
            <a:endParaRPr sz="1800"/>
          </a:p>
          <a:p>
            <a:pPr indent="-342900" lvl="0" marL="457200" rtl="0" algn="l">
              <a:lnSpc>
                <a:spcPct val="115000"/>
              </a:lnSpc>
              <a:spcBef>
                <a:spcPts val="1000"/>
              </a:spcBef>
              <a:spcAft>
                <a:spcPts val="0"/>
              </a:spcAft>
              <a:buSzPts val="1800"/>
              <a:buChar char="▪"/>
            </a:pPr>
            <a:r>
              <a:rPr lang="en" sz="1800"/>
              <a:t>Stable version released</a:t>
            </a:r>
            <a:endParaRPr sz="1800"/>
          </a:p>
          <a:p>
            <a:pPr indent="-342900" lvl="0" marL="457200" rtl="0" algn="l">
              <a:lnSpc>
                <a:spcPct val="115000"/>
              </a:lnSpc>
              <a:spcBef>
                <a:spcPts val="1000"/>
              </a:spcBef>
              <a:spcAft>
                <a:spcPts val="0"/>
              </a:spcAft>
              <a:buSzPts val="1800"/>
              <a:buChar char="▪"/>
            </a:pPr>
            <a:r>
              <a:rPr lang="en" sz="1800"/>
              <a:t>Documentation: </a:t>
            </a:r>
            <a:r>
              <a:rPr b="1" lang="en" sz="1800">
                <a:solidFill>
                  <a:srgbClr val="0000FF"/>
                </a:solidFill>
                <a:latin typeface="Courier New"/>
                <a:ea typeface="Courier New"/>
                <a:cs typeface="Courier New"/>
                <a:sym typeface="Courier New"/>
              </a:rPr>
              <a:t>gamspy.readthedocs.io</a:t>
            </a:r>
            <a:endParaRPr sz="1800"/>
          </a:p>
          <a:p>
            <a:pPr indent="-342900" lvl="0" marL="457200" rtl="0" algn="l">
              <a:lnSpc>
                <a:spcPct val="115000"/>
              </a:lnSpc>
              <a:spcBef>
                <a:spcPts val="1000"/>
              </a:spcBef>
              <a:spcAft>
                <a:spcPts val="0"/>
              </a:spcAft>
              <a:buSzPts val="1800"/>
              <a:buChar char="▪"/>
            </a:pPr>
            <a:r>
              <a:rPr lang="en" sz="1800"/>
              <a:t>Model library (100+ models): </a:t>
            </a:r>
            <a:r>
              <a:rPr b="1" lang="en" sz="1800">
                <a:solidFill>
                  <a:srgbClr val="0000FF"/>
                </a:solidFill>
                <a:latin typeface="Courier New"/>
                <a:ea typeface="Courier New"/>
                <a:cs typeface="Courier New"/>
                <a:sym typeface="Courier New"/>
              </a:rPr>
              <a:t>https://github.com/GAMS-dev/gamspy-examples</a:t>
            </a:r>
            <a:endParaRPr b="1" sz="1800">
              <a:solidFill>
                <a:srgbClr val="0000FF"/>
              </a:solidFill>
              <a:latin typeface="Courier New"/>
              <a:ea typeface="Courier New"/>
              <a:cs typeface="Courier New"/>
              <a:sym typeface="Courier New"/>
            </a:endParaRPr>
          </a:p>
          <a:p>
            <a:pPr indent="0" lvl="0" marL="457200" rtl="0" algn="l">
              <a:lnSpc>
                <a:spcPct val="115000"/>
              </a:lnSpc>
              <a:spcBef>
                <a:spcPts val="1000"/>
              </a:spcBef>
              <a:spcAft>
                <a:spcPts val="1000"/>
              </a:spcAft>
              <a:buNone/>
            </a:pPr>
            <a:r>
              <a:t/>
            </a:r>
            <a:endParaRPr sz="1800"/>
          </a:p>
        </p:txBody>
      </p:sp>
      <p:pic>
        <p:nvPicPr>
          <p:cNvPr id="281" name="Google Shape;281;p28"/>
          <p:cNvPicPr preferRelativeResize="0"/>
          <p:nvPr/>
        </p:nvPicPr>
        <p:blipFill rotWithShape="1">
          <a:blip r:embed="rId3">
            <a:alphaModFix/>
          </a:blip>
          <a:srcRect b="84938" l="0" r="0" t="0"/>
          <a:stretch/>
        </p:blipFill>
        <p:spPr>
          <a:xfrm>
            <a:off x="959200" y="1241425"/>
            <a:ext cx="6962248" cy="774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9"/>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GAMS</a:t>
            </a:r>
            <a:r>
              <a:rPr lang="en">
                <a:solidFill>
                  <a:srgbClr val="F4961A"/>
                </a:solidFill>
              </a:rPr>
              <a:t>Py</a:t>
            </a:r>
            <a:r>
              <a:rPr lang="en"/>
              <a:t>? - solver independence</a:t>
            </a:r>
            <a:endParaRPr/>
          </a:p>
        </p:txBody>
      </p:sp>
      <p:sp>
        <p:nvSpPr>
          <p:cNvPr id="287" name="Google Shape;287;p29"/>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88" name="Google Shape;288;p29"/>
          <p:cNvPicPr preferRelativeResize="0"/>
          <p:nvPr/>
        </p:nvPicPr>
        <p:blipFill>
          <a:blip r:embed="rId3">
            <a:alphaModFix/>
          </a:blip>
          <a:stretch>
            <a:fillRect/>
          </a:stretch>
        </p:blipFill>
        <p:spPr>
          <a:xfrm>
            <a:off x="1828800" y="1371600"/>
            <a:ext cx="5541264" cy="3191255"/>
          </a:xfrm>
          <a:prstGeom prst="rect">
            <a:avLst/>
          </a:prstGeom>
          <a:noFill/>
          <a:ln>
            <a:noFill/>
          </a:ln>
        </p:spPr>
      </p:pic>
      <p:pic>
        <p:nvPicPr>
          <p:cNvPr id="289" name="Google Shape;289;p29"/>
          <p:cNvPicPr preferRelativeResize="0"/>
          <p:nvPr/>
        </p:nvPicPr>
        <p:blipFill>
          <a:blip r:embed="rId4">
            <a:alphaModFix/>
          </a:blip>
          <a:stretch>
            <a:fillRect/>
          </a:stretch>
        </p:blipFill>
        <p:spPr>
          <a:xfrm>
            <a:off x="1828800" y="1371600"/>
            <a:ext cx="5853798" cy="3191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0"/>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5" name="Google Shape;295;p30"/>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a:t>
            </a:r>
            <a:r>
              <a:rPr lang="en"/>
              <a:t>GAMS</a:t>
            </a:r>
            <a:r>
              <a:rPr lang="en">
                <a:solidFill>
                  <a:srgbClr val="F4961A"/>
                </a:solidFill>
              </a:rPr>
              <a:t>Py</a:t>
            </a:r>
            <a:r>
              <a:rPr lang="en"/>
              <a:t>? - Data Independence</a:t>
            </a:r>
            <a:endParaRPr/>
          </a:p>
        </p:txBody>
      </p:sp>
      <p:pic>
        <p:nvPicPr>
          <p:cNvPr id="296" name="Google Shape;296;p30"/>
          <p:cNvPicPr preferRelativeResize="0"/>
          <p:nvPr/>
        </p:nvPicPr>
        <p:blipFill>
          <a:blip r:embed="rId3">
            <a:alphaModFix/>
          </a:blip>
          <a:stretch>
            <a:fillRect/>
          </a:stretch>
        </p:blipFill>
        <p:spPr>
          <a:xfrm>
            <a:off x="554625" y="967313"/>
            <a:ext cx="2800776" cy="3802200"/>
          </a:xfrm>
          <a:prstGeom prst="rect">
            <a:avLst/>
          </a:prstGeom>
          <a:noFill/>
          <a:ln>
            <a:noFill/>
          </a:ln>
        </p:spPr>
      </p:pic>
      <p:pic>
        <p:nvPicPr>
          <p:cNvPr id="297" name="Google Shape;297;p30"/>
          <p:cNvPicPr preferRelativeResize="0"/>
          <p:nvPr/>
        </p:nvPicPr>
        <p:blipFill>
          <a:blip r:embed="rId4">
            <a:alphaModFix/>
          </a:blip>
          <a:stretch>
            <a:fillRect/>
          </a:stretch>
        </p:blipFill>
        <p:spPr>
          <a:xfrm>
            <a:off x="4685325" y="967325"/>
            <a:ext cx="3115935" cy="3802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3"/>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4" name="Google Shape;84;p13"/>
          <p:cNvPicPr preferRelativeResize="0"/>
          <p:nvPr/>
        </p:nvPicPr>
        <p:blipFill>
          <a:blip r:embed="rId3">
            <a:alphaModFix/>
          </a:blip>
          <a:stretch>
            <a:fillRect/>
          </a:stretch>
        </p:blipFill>
        <p:spPr>
          <a:xfrm>
            <a:off x="581300" y="957325"/>
            <a:ext cx="5829300" cy="3705225"/>
          </a:xfrm>
          <a:prstGeom prst="rect">
            <a:avLst/>
          </a:prstGeom>
          <a:noFill/>
          <a:ln>
            <a:noFill/>
          </a:ln>
        </p:spPr>
      </p:pic>
      <p:sp>
        <p:nvSpPr>
          <p:cNvPr id="85" name="Google Shape;85;p13"/>
          <p:cNvSpPr txBox="1"/>
          <p:nvPr>
            <p:ph idx="1" type="body"/>
          </p:nvPr>
        </p:nvSpPr>
        <p:spPr>
          <a:xfrm rot="-668995">
            <a:off x="3163764" y="1606372"/>
            <a:ext cx="4402805" cy="1792763"/>
          </a:xfrm>
          <a:prstGeom prst="rect">
            <a:avLst/>
          </a:prstGeom>
        </p:spPr>
        <p:txBody>
          <a:bodyPr anchorCtr="0" anchor="t" bIns="34275" lIns="68575" spcFirstLastPara="1" rIns="68575" wrap="square" tIns="34275">
            <a:normAutofit fontScale="92500"/>
          </a:bodyPr>
          <a:lstStyle/>
          <a:p>
            <a:pPr indent="0" lvl="0" marL="0" rtl="0" algn="l">
              <a:spcBef>
                <a:spcPts val="800"/>
              </a:spcBef>
              <a:spcAft>
                <a:spcPts val="0"/>
              </a:spcAft>
              <a:buNone/>
            </a:pPr>
            <a:r>
              <a:rPr lang="en">
                <a:latin typeface="Oswald"/>
                <a:ea typeface="Oswald"/>
                <a:cs typeface="Oswald"/>
                <a:sym typeface="Oswald"/>
              </a:rPr>
              <a:t>Use </a:t>
            </a:r>
            <a:r>
              <a:rPr lang="en">
                <a:latin typeface="Courier New"/>
                <a:ea typeface="Courier New"/>
                <a:cs typeface="Courier New"/>
                <a:sym typeface="Courier New"/>
              </a:rPr>
              <a:t>GAMSPy</a:t>
            </a:r>
            <a:r>
              <a:rPr lang="en">
                <a:latin typeface="Oswald"/>
                <a:ea typeface="Oswald"/>
                <a:cs typeface="Oswald"/>
                <a:sym typeface="Oswald"/>
              </a:rPr>
              <a:t> in your academic life?</a:t>
            </a:r>
            <a:endParaRPr>
              <a:latin typeface="Oswald"/>
              <a:ea typeface="Oswald"/>
              <a:cs typeface="Oswald"/>
              <a:sym typeface="Oswald"/>
            </a:endParaRPr>
          </a:p>
          <a:p>
            <a:pPr indent="0" lvl="0" marL="0" rtl="0" algn="l">
              <a:spcBef>
                <a:spcPts val="800"/>
              </a:spcBef>
              <a:spcAft>
                <a:spcPts val="0"/>
              </a:spcAft>
              <a:buNone/>
            </a:pPr>
            <a:r>
              <a:rPr lang="en">
                <a:latin typeface="Oswald"/>
                <a:ea typeface="Oswald"/>
                <a:cs typeface="Oswald"/>
                <a:sym typeface="Oswald"/>
              </a:rPr>
              <a:t>Submit awesome code to academic@gams.com</a:t>
            </a:r>
            <a:endParaRPr>
              <a:latin typeface="Oswald"/>
              <a:ea typeface="Oswald"/>
              <a:cs typeface="Oswald"/>
              <a:sym typeface="Oswald"/>
            </a:endParaRPr>
          </a:p>
          <a:p>
            <a:pPr indent="0" lvl="0" marL="0" rtl="0" algn="l">
              <a:spcBef>
                <a:spcPts val="800"/>
              </a:spcBef>
              <a:spcAft>
                <a:spcPts val="0"/>
              </a:spcAft>
              <a:buNone/>
            </a:pPr>
            <a:r>
              <a:rPr lang="en">
                <a:latin typeface="Oswald"/>
                <a:ea typeface="Oswald"/>
                <a:cs typeface="Oswald"/>
                <a:sym typeface="Oswald"/>
              </a:rPr>
              <a:t>Win an iPad!</a:t>
            </a:r>
            <a:endParaRPr>
              <a:latin typeface="Oswald"/>
              <a:ea typeface="Oswald"/>
              <a:cs typeface="Oswald"/>
              <a:sym typeface="Oswald"/>
            </a:endParaRPr>
          </a:p>
        </p:txBody>
      </p:sp>
      <p:sp>
        <p:nvSpPr>
          <p:cNvPr id="86" name="Google Shape;86;p13"/>
          <p:cNvSpPr txBox="1"/>
          <p:nvPr/>
        </p:nvSpPr>
        <p:spPr>
          <a:xfrm>
            <a:off x="6583450" y="3644050"/>
            <a:ext cx="2395200" cy="1056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0"/>
              </a:spcAft>
              <a:buNone/>
            </a:pPr>
            <a:r>
              <a:rPr lang="en" sz="2000">
                <a:solidFill>
                  <a:schemeClr val="dk2"/>
                </a:solidFill>
                <a:latin typeface="Oswald"/>
                <a:ea typeface="Oswald"/>
                <a:cs typeface="Oswald"/>
                <a:sym typeface="Oswald"/>
              </a:rPr>
              <a:t>Deadline - April 1, 2025</a:t>
            </a:r>
            <a:endParaRPr sz="2000">
              <a:solidFill>
                <a:schemeClr val="dk2"/>
              </a:solidFill>
              <a:latin typeface="Oswald"/>
              <a:ea typeface="Oswald"/>
              <a:cs typeface="Oswald"/>
              <a:sym typeface="Oswald"/>
            </a:endParaRPr>
          </a:p>
          <a:p>
            <a:pPr indent="0" lvl="0" marL="0" rtl="0" algn="l">
              <a:lnSpc>
                <a:spcPct val="150000"/>
              </a:lnSpc>
              <a:spcBef>
                <a:spcPts val="800"/>
              </a:spcBef>
              <a:spcAft>
                <a:spcPts val="0"/>
              </a:spcAft>
              <a:buNone/>
            </a:pPr>
            <a:r>
              <a:rPr lang="en" sz="2000">
                <a:solidFill>
                  <a:schemeClr val="dk2"/>
                </a:solidFill>
                <a:latin typeface="Oswald"/>
                <a:ea typeface="Oswald"/>
                <a:cs typeface="Oswald"/>
                <a:sym typeface="Oswald"/>
              </a:rPr>
              <a:t>Award - May 15, 2025</a:t>
            </a:r>
            <a:endParaRPr sz="1300"/>
          </a:p>
        </p:txBody>
      </p:sp>
      <p:pic>
        <p:nvPicPr>
          <p:cNvPr id="87" name="Google Shape;87;p13"/>
          <p:cNvPicPr preferRelativeResize="0"/>
          <p:nvPr/>
        </p:nvPicPr>
        <p:blipFill>
          <a:blip r:embed="rId4">
            <a:alphaModFix/>
          </a:blip>
          <a:stretch>
            <a:fillRect/>
          </a:stretch>
        </p:blipFill>
        <p:spPr>
          <a:xfrm>
            <a:off x="7122275" y="2256225"/>
            <a:ext cx="1317551" cy="1317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1"/>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GAMS</a:t>
            </a:r>
            <a:r>
              <a:rPr lang="en">
                <a:solidFill>
                  <a:srgbClr val="F4961A"/>
                </a:solidFill>
              </a:rPr>
              <a:t>Py</a:t>
            </a:r>
            <a:r>
              <a:rPr lang="en"/>
              <a:t>? - Convenience</a:t>
            </a:r>
            <a:endParaRPr/>
          </a:p>
        </p:txBody>
      </p:sp>
      <p:sp>
        <p:nvSpPr>
          <p:cNvPr id="303" name="Google Shape;303;p31"/>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04" name="Google Shape;304;p31"/>
          <p:cNvSpPr txBox="1"/>
          <p:nvPr/>
        </p:nvSpPr>
        <p:spPr>
          <a:xfrm>
            <a:off x="6449775" y="1224850"/>
            <a:ext cx="2563500" cy="3192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800"/>
              </a:spcBef>
              <a:spcAft>
                <a:spcPts val="0"/>
              </a:spcAft>
              <a:buNone/>
            </a:pPr>
            <a:r>
              <a:rPr b="1" i="1" lang="en" sz="1200">
                <a:solidFill>
                  <a:schemeClr val="dk2"/>
                </a:solidFill>
                <a:latin typeface="Montserrat"/>
                <a:ea typeface="Montserrat"/>
                <a:cs typeface="Montserrat"/>
                <a:sym typeface="Montserrat"/>
              </a:rPr>
              <a:t>Abstract Model</a:t>
            </a:r>
            <a:endParaRPr b="1" i="1"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Declared/defined over sets </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Like “writing on paper”</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Compact</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Logically consistent (no domain violations, uncontrolled sets)</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Completely abstract (no data)</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Leverages operator overloading</a:t>
            </a:r>
            <a:endParaRPr sz="1200">
              <a:solidFill>
                <a:schemeClr val="dk2"/>
              </a:solidFill>
              <a:latin typeface="Montserrat"/>
              <a:ea typeface="Montserrat"/>
              <a:cs typeface="Montserrat"/>
              <a:sym typeface="Montserrat"/>
            </a:endParaRPr>
          </a:p>
        </p:txBody>
      </p:sp>
      <p:pic>
        <p:nvPicPr>
          <p:cNvPr id="305" name="Google Shape;305;p31"/>
          <p:cNvPicPr preferRelativeResize="0"/>
          <p:nvPr/>
        </p:nvPicPr>
        <p:blipFill>
          <a:blip r:embed="rId3">
            <a:alphaModFix/>
          </a:blip>
          <a:stretch>
            <a:fillRect/>
          </a:stretch>
        </p:blipFill>
        <p:spPr>
          <a:xfrm>
            <a:off x="390100" y="786650"/>
            <a:ext cx="5944443" cy="4051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2"/>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GAMS</a:t>
            </a:r>
            <a:r>
              <a:rPr lang="en">
                <a:solidFill>
                  <a:srgbClr val="F4961A"/>
                </a:solidFill>
              </a:rPr>
              <a:t>Py</a:t>
            </a:r>
            <a:r>
              <a:rPr lang="en"/>
              <a:t>? - Convenience</a:t>
            </a:r>
            <a:endParaRPr/>
          </a:p>
        </p:txBody>
      </p:sp>
      <p:sp>
        <p:nvSpPr>
          <p:cNvPr id="311" name="Google Shape;311;p32"/>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2" name="Google Shape;312;p32"/>
          <p:cNvSpPr txBox="1"/>
          <p:nvPr/>
        </p:nvSpPr>
        <p:spPr>
          <a:xfrm>
            <a:off x="6449775" y="1224850"/>
            <a:ext cx="2563500" cy="3192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800"/>
              </a:spcBef>
              <a:spcAft>
                <a:spcPts val="0"/>
              </a:spcAft>
              <a:buNone/>
            </a:pPr>
            <a:r>
              <a:rPr b="1" i="1" lang="en" sz="1200">
                <a:solidFill>
                  <a:schemeClr val="dk2"/>
                </a:solidFill>
                <a:latin typeface="Montserrat"/>
                <a:ea typeface="Montserrat"/>
                <a:cs typeface="Montserrat"/>
                <a:sym typeface="Montserrat"/>
              </a:rPr>
              <a:t>Generates Early Warnings</a:t>
            </a:r>
            <a:endParaRPr b="1" i="1"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Domain violation exists</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Cannot create equation block</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Raises helpful error messages</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b="1" lang="en" sz="1200">
                <a:solidFill>
                  <a:srgbClr val="F4961A"/>
                </a:solidFill>
                <a:latin typeface="Montserrat"/>
                <a:ea typeface="Montserrat"/>
                <a:cs typeface="Montserrat"/>
                <a:sym typeface="Montserrat"/>
              </a:rPr>
              <a:t>GAMS </a:t>
            </a:r>
            <a:r>
              <a:rPr b="1" lang="en" sz="1200">
                <a:solidFill>
                  <a:schemeClr val="dk2"/>
                </a:solidFill>
                <a:latin typeface="Montserrat"/>
                <a:ea typeface="Montserrat"/>
                <a:cs typeface="Montserrat"/>
                <a:sym typeface="Montserrat"/>
              </a:rPr>
              <a:t>Philosophy - tight syntax leads to better modeling</a:t>
            </a:r>
            <a:endParaRPr b="1" sz="1200">
              <a:solidFill>
                <a:schemeClr val="dk2"/>
              </a:solidFill>
              <a:latin typeface="Montserrat"/>
              <a:ea typeface="Montserrat"/>
              <a:cs typeface="Montserrat"/>
              <a:sym typeface="Montserrat"/>
            </a:endParaRPr>
          </a:p>
        </p:txBody>
      </p:sp>
      <p:grpSp>
        <p:nvGrpSpPr>
          <p:cNvPr id="313" name="Google Shape;313;p32"/>
          <p:cNvGrpSpPr/>
          <p:nvPr/>
        </p:nvGrpSpPr>
        <p:grpSpPr>
          <a:xfrm>
            <a:off x="390100" y="786650"/>
            <a:ext cx="5944448" cy="4051975"/>
            <a:chOff x="390100" y="786650"/>
            <a:chExt cx="5944448" cy="4051975"/>
          </a:xfrm>
        </p:grpSpPr>
        <p:pic>
          <p:nvPicPr>
            <p:cNvPr id="314" name="Google Shape;314;p32"/>
            <p:cNvPicPr preferRelativeResize="0"/>
            <p:nvPr/>
          </p:nvPicPr>
          <p:blipFill>
            <a:blip r:embed="rId3">
              <a:alphaModFix/>
            </a:blip>
            <a:stretch>
              <a:fillRect/>
            </a:stretch>
          </p:blipFill>
          <p:spPr>
            <a:xfrm>
              <a:off x="390100" y="786650"/>
              <a:ext cx="5944443" cy="4051974"/>
            </a:xfrm>
            <a:prstGeom prst="rect">
              <a:avLst/>
            </a:prstGeom>
            <a:noFill/>
            <a:ln>
              <a:noFill/>
            </a:ln>
          </p:spPr>
        </p:pic>
        <p:pic>
          <p:nvPicPr>
            <p:cNvPr id="315" name="Google Shape;315;p32"/>
            <p:cNvPicPr preferRelativeResize="0"/>
            <p:nvPr/>
          </p:nvPicPr>
          <p:blipFill rotWithShape="1">
            <a:blip r:embed="rId4">
              <a:alphaModFix/>
            </a:blip>
            <a:srcRect b="0" l="0" r="0" t="13479"/>
            <a:stretch/>
          </p:blipFill>
          <p:spPr>
            <a:xfrm>
              <a:off x="390100" y="1332725"/>
              <a:ext cx="5944448" cy="35059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3"/>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GAMS</a:t>
            </a:r>
            <a:r>
              <a:rPr lang="en">
                <a:solidFill>
                  <a:srgbClr val="F4961A"/>
                </a:solidFill>
              </a:rPr>
              <a:t>Py</a:t>
            </a:r>
            <a:r>
              <a:rPr lang="en"/>
              <a:t>? - Performance</a:t>
            </a:r>
            <a:endParaRPr/>
          </a:p>
        </p:txBody>
      </p:sp>
      <p:sp>
        <p:nvSpPr>
          <p:cNvPr id="321" name="Google Shape;321;p33"/>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22" name="Google Shape;322;p33"/>
          <p:cNvPicPr preferRelativeResize="0"/>
          <p:nvPr/>
        </p:nvPicPr>
        <p:blipFill>
          <a:blip r:embed="rId3">
            <a:alphaModFix/>
          </a:blip>
          <a:stretch>
            <a:fillRect/>
          </a:stretch>
        </p:blipFill>
        <p:spPr>
          <a:xfrm>
            <a:off x="176925" y="849175"/>
            <a:ext cx="5010944" cy="4051976"/>
          </a:xfrm>
          <a:prstGeom prst="rect">
            <a:avLst/>
          </a:prstGeom>
          <a:noFill/>
          <a:ln>
            <a:noFill/>
          </a:ln>
        </p:spPr>
      </p:pic>
      <p:pic>
        <p:nvPicPr>
          <p:cNvPr id="323" name="Google Shape;323;p33"/>
          <p:cNvPicPr preferRelativeResize="0"/>
          <p:nvPr/>
        </p:nvPicPr>
        <p:blipFill>
          <a:blip r:embed="rId4">
            <a:alphaModFix/>
          </a:blip>
          <a:stretch>
            <a:fillRect/>
          </a:stretch>
        </p:blipFill>
        <p:spPr>
          <a:xfrm>
            <a:off x="6108925" y="1184425"/>
            <a:ext cx="1580425" cy="1953775"/>
          </a:xfrm>
          <a:prstGeom prst="rect">
            <a:avLst/>
          </a:prstGeom>
          <a:noFill/>
          <a:ln>
            <a:noFill/>
          </a:ln>
        </p:spPr>
      </p:pic>
      <p:sp>
        <p:nvSpPr>
          <p:cNvPr id="324" name="Google Shape;324;p33"/>
          <p:cNvSpPr txBox="1"/>
          <p:nvPr/>
        </p:nvSpPr>
        <p:spPr>
          <a:xfrm>
            <a:off x="5652038" y="3260000"/>
            <a:ext cx="2494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hlink"/>
                </a:solidFill>
                <a:highlight>
                  <a:srgbClr val="FFFFFF"/>
                </a:highlight>
                <a:uFill>
                  <a:noFill/>
                </a:uFill>
                <a:hlinkClick r:id="rId5"/>
              </a:rPr>
              <a:t>blog post</a:t>
            </a:r>
            <a:r>
              <a:rPr lang="en" sz="1600">
                <a:solidFill>
                  <a:srgbClr val="222222"/>
                </a:solidFill>
                <a:highlight>
                  <a:srgbClr val="FFFFFF"/>
                </a:highlight>
              </a:rPr>
              <a:t> for more details</a:t>
            </a:r>
            <a:endParaRPr sz="1600">
              <a:solidFill>
                <a:schemeClr val="dk2"/>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4"/>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GAMS</a:t>
            </a:r>
            <a:r>
              <a:rPr lang="en">
                <a:solidFill>
                  <a:srgbClr val="F4961A"/>
                </a:solidFill>
              </a:rPr>
              <a:t>Py</a:t>
            </a:r>
            <a:r>
              <a:rPr lang="en"/>
              <a:t>? - Interoperability</a:t>
            </a:r>
            <a:endParaRPr/>
          </a:p>
        </p:txBody>
      </p:sp>
      <p:sp>
        <p:nvSpPr>
          <p:cNvPr id="330" name="Google Shape;330;p34"/>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31" name="Google Shape;331;p34"/>
          <p:cNvPicPr preferRelativeResize="0"/>
          <p:nvPr/>
        </p:nvPicPr>
        <p:blipFill>
          <a:blip r:embed="rId3">
            <a:alphaModFix/>
          </a:blip>
          <a:stretch>
            <a:fillRect/>
          </a:stretch>
        </p:blipFill>
        <p:spPr>
          <a:xfrm>
            <a:off x="553050" y="1241700"/>
            <a:ext cx="3914450" cy="1285125"/>
          </a:xfrm>
          <a:prstGeom prst="rect">
            <a:avLst/>
          </a:prstGeom>
          <a:noFill/>
          <a:ln>
            <a:noFill/>
          </a:ln>
        </p:spPr>
      </p:pic>
      <p:pic>
        <p:nvPicPr>
          <p:cNvPr id="332" name="Google Shape;332;p34"/>
          <p:cNvPicPr preferRelativeResize="0"/>
          <p:nvPr/>
        </p:nvPicPr>
        <p:blipFill>
          <a:blip r:embed="rId4">
            <a:alphaModFix/>
          </a:blip>
          <a:stretch>
            <a:fillRect/>
          </a:stretch>
        </p:blipFill>
        <p:spPr>
          <a:xfrm>
            <a:off x="553050" y="2981800"/>
            <a:ext cx="3914450" cy="1266014"/>
          </a:xfrm>
          <a:prstGeom prst="rect">
            <a:avLst/>
          </a:prstGeom>
          <a:noFill/>
          <a:ln>
            <a:noFill/>
          </a:ln>
        </p:spPr>
      </p:pic>
      <p:pic>
        <p:nvPicPr>
          <p:cNvPr id="333" name="Google Shape;333;p34"/>
          <p:cNvPicPr preferRelativeResize="0"/>
          <p:nvPr/>
        </p:nvPicPr>
        <p:blipFill>
          <a:blip r:embed="rId5">
            <a:alphaModFix/>
          </a:blip>
          <a:stretch>
            <a:fillRect/>
          </a:stretch>
        </p:blipFill>
        <p:spPr>
          <a:xfrm>
            <a:off x="5372225" y="1086300"/>
            <a:ext cx="2922250" cy="3342974"/>
          </a:xfrm>
          <a:prstGeom prst="rect">
            <a:avLst/>
          </a:prstGeom>
          <a:noFill/>
          <a:ln>
            <a:noFill/>
          </a:ln>
        </p:spPr>
      </p:pic>
      <p:pic>
        <p:nvPicPr>
          <p:cNvPr id="334" name="Google Shape;334;p34"/>
          <p:cNvPicPr preferRelativeResize="0"/>
          <p:nvPr/>
        </p:nvPicPr>
        <p:blipFill>
          <a:blip r:embed="rId6">
            <a:alphaModFix/>
          </a:blip>
          <a:stretch>
            <a:fillRect/>
          </a:stretch>
        </p:blipFill>
        <p:spPr>
          <a:xfrm>
            <a:off x="4677763" y="1086288"/>
            <a:ext cx="4311175" cy="339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5"/>
          <p:cNvSpPr/>
          <p:nvPr/>
        </p:nvSpPr>
        <p:spPr>
          <a:xfrm>
            <a:off x="3653775" y="3040900"/>
            <a:ext cx="5186100" cy="18282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5"/>
          <p:cNvSpPr/>
          <p:nvPr/>
        </p:nvSpPr>
        <p:spPr>
          <a:xfrm>
            <a:off x="3653800" y="935200"/>
            <a:ext cx="5186100" cy="19923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5"/>
          <p:cNvSpPr txBox="1"/>
          <p:nvPr>
            <p:ph idx="12" type="sldNum"/>
          </p:nvPr>
        </p:nvSpPr>
        <p:spPr>
          <a:xfrm>
            <a:off x="8384400" y="4942872"/>
            <a:ext cx="548700" cy="222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343" name="Google Shape;343;p35"/>
          <p:cNvSpPr txBox="1"/>
          <p:nvPr/>
        </p:nvSpPr>
        <p:spPr>
          <a:xfrm>
            <a:off x="393625" y="935200"/>
            <a:ext cx="3085800" cy="1992300"/>
          </a:xfrm>
          <a:prstGeom prst="rect">
            <a:avLst/>
          </a:prstGeom>
          <a:solidFill>
            <a:schemeClr val="lt1"/>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Fira Sans Light"/>
              <a:ea typeface="Fira Sans Light"/>
              <a:cs typeface="Fira Sans Light"/>
              <a:sym typeface="Fira Sans Light"/>
            </a:endParaRPr>
          </a:p>
          <a:p>
            <a:pPr indent="0" lvl="0" marL="0" rtl="0" algn="l">
              <a:spcBef>
                <a:spcPts val="0"/>
              </a:spcBef>
              <a:spcAft>
                <a:spcPts val="0"/>
              </a:spcAft>
              <a:buNone/>
            </a:pPr>
            <a:r>
              <a:t/>
            </a:r>
            <a:endParaRPr sz="1200">
              <a:latin typeface="Fira Sans Light"/>
              <a:ea typeface="Fira Sans Light"/>
              <a:cs typeface="Fira Sans Light"/>
              <a:sym typeface="Fira Sans Light"/>
            </a:endParaRPr>
          </a:p>
          <a:p>
            <a:pPr indent="0" lvl="0" marL="0" rtl="0" algn="l">
              <a:spcBef>
                <a:spcPts val="0"/>
              </a:spcBef>
              <a:spcAft>
                <a:spcPts val="0"/>
              </a:spcAft>
              <a:buNone/>
            </a:pPr>
            <a:r>
              <a:rPr lang="en" sz="1200">
                <a:latin typeface="Fira Sans Light"/>
                <a:ea typeface="Fira Sans Light"/>
                <a:cs typeface="Fira Sans Light"/>
                <a:sym typeface="Fira Sans Light"/>
              </a:rPr>
              <a:t>Modeling Platform</a:t>
            </a:r>
            <a:endParaRPr sz="12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Fira Sans"/>
              <a:buChar char="■"/>
            </a:pPr>
            <a:r>
              <a:rPr b="1" lang="en" sz="1000">
                <a:latin typeface="Fira Sans"/>
                <a:ea typeface="Fira Sans"/>
                <a:cs typeface="Fira Sans"/>
                <a:sym typeface="Fira Sans"/>
              </a:rPr>
              <a:t>Platform Independent A</a:t>
            </a:r>
            <a:r>
              <a:rPr b="1" lang="en" sz="1000">
                <a:latin typeface="Fira Sans"/>
                <a:ea typeface="Fira Sans"/>
                <a:cs typeface="Fira Sans"/>
                <a:sym typeface="Fira Sans"/>
              </a:rPr>
              <a:t>lgebraic</a:t>
            </a:r>
            <a:r>
              <a:rPr b="1" lang="en" sz="1000">
                <a:latin typeface="Fira Sans"/>
                <a:ea typeface="Fira Sans"/>
                <a:cs typeface="Fira Sans"/>
                <a:sym typeface="Fira Sans"/>
              </a:rPr>
              <a:t> Modeling Language for Domain Experts </a:t>
            </a:r>
            <a:endParaRPr b="1" sz="10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Commercial and Academic Solvers</a:t>
            </a:r>
            <a:r>
              <a:rPr lang="en" sz="1000">
                <a:latin typeface="Fira Sans"/>
                <a:ea typeface="Fira Sans"/>
                <a:cs typeface="Fira Sans"/>
                <a:sym typeface="Fira Sans"/>
              </a:rPr>
              <a:t> (packaged)</a:t>
            </a:r>
            <a:endParaRPr sz="10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APIs for major programming languages </a:t>
            </a:r>
            <a:r>
              <a:rPr lang="en" sz="1000">
                <a:latin typeface="Fira Sans"/>
                <a:ea typeface="Fira Sans"/>
                <a:cs typeface="Fira Sans"/>
                <a:sym typeface="Fira Sans"/>
              </a:rPr>
              <a:t>(C++, Java, Python, Matlab and more)  </a:t>
            </a:r>
            <a:endParaRPr sz="1000">
              <a:latin typeface="Fira Sans"/>
              <a:ea typeface="Fira Sans"/>
              <a:cs typeface="Fira Sans"/>
              <a:sym typeface="Fira Sans"/>
            </a:endParaRPr>
          </a:p>
        </p:txBody>
      </p:sp>
      <p:sp>
        <p:nvSpPr>
          <p:cNvPr id="344" name="Google Shape;344;p35"/>
          <p:cNvSpPr txBox="1"/>
          <p:nvPr/>
        </p:nvSpPr>
        <p:spPr>
          <a:xfrm>
            <a:off x="6239625" y="1419413"/>
            <a:ext cx="2561100" cy="1251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Fira Sans Light"/>
                <a:ea typeface="Fira Sans Light"/>
                <a:cs typeface="Fira Sans Light"/>
                <a:sym typeface="Fira Sans Light"/>
              </a:rPr>
              <a:t>Graphical UI Generator</a:t>
            </a:r>
            <a:endParaRPr sz="1200">
              <a:latin typeface="Fira Sans Light"/>
              <a:ea typeface="Fira Sans Light"/>
              <a:cs typeface="Fira Sans Light"/>
              <a:sym typeface="Fira Sans Light"/>
            </a:endParaRPr>
          </a:p>
          <a:p>
            <a:pPr indent="-292100" lvl="0" marL="457200" rtl="0" algn="l">
              <a:spcBef>
                <a:spcPts val="1000"/>
              </a:spcBef>
              <a:spcAft>
                <a:spcPts val="0"/>
              </a:spcAft>
              <a:buClr>
                <a:srgbClr val="999999"/>
              </a:buClr>
              <a:buSzPts val="1000"/>
              <a:buFont typeface="Fira Sans"/>
              <a:buChar char="■"/>
            </a:pPr>
            <a:r>
              <a:rPr b="1" lang="en" sz="1000">
                <a:latin typeface="Fira Sans"/>
                <a:ea typeface="Fira Sans"/>
                <a:cs typeface="Fira Sans"/>
                <a:sym typeface="Fira Sans"/>
              </a:rPr>
              <a:t>Turns models into </a:t>
            </a:r>
            <a:br>
              <a:rPr b="1" lang="en" sz="1000">
                <a:latin typeface="Fira Sans"/>
                <a:ea typeface="Fira Sans"/>
                <a:cs typeface="Fira Sans"/>
                <a:sym typeface="Fira Sans"/>
              </a:rPr>
            </a:br>
            <a:r>
              <a:rPr b="1" lang="en" sz="1000">
                <a:latin typeface="Fira Sans"/>
                <a:ea typeface="Fira Sans"/>
                <a:cs typeface="Fira Sans"/>
                <a:sym typeface="Fira Sans"/>
              </a:rPr>
              <a:t>web applications for end users</a:t>
            </a:r>
            <a:endParaRPr b="1" sz="1000">
              <a:latin typeface="Fira Sans"/>
              <a:ea typeface="Fira Sans"/>
              <a:cs typeface="Fira Sans"/>
              <a:sym typeface="Fira Sans"/>
            </a:endParaRPr>
          </a:p>
          <a:p>
            <a:pPr indent="-292100" lvl="0" marL="457200" rtl="0" algn="l">
              <a:spcBef>
                <a:spcPts val="0"/>
              </a:spcBef>
              <a:spcAft>
                <a:spcPts val="0"/>
              </a:spcAft>
              <a:buClr>
                <a:srgbClr val="999999"/>
              </a:buClr>
              <a:buSzPts val="1000"/>
              <a:buFont typeface="Fira Sans"/>
              <a:buChar char="■"/>
            </a:pPr>
            <a:r>
              <a:rPr b="1" lang="en" sz="1000">
                <a:latin typeface="Fira Sans"/>
                <a:ea typeface="Fira Sans"/>
                <a:cs typeface="Fira Sans"/>
                <a:sym typeface="Fira Sans"/>
              </a:rPr>
              <a:t>Extendable with custom code</a:t>
            </a:r>
            <a:endParaRPr b="1" sz="1000">
              <a:latin typeface="Fira Sans"/>
              <a:ea typeface="Fira Sans"/>
              <a:cs typeface="Fira Sans"/>
              <a:sym typeface="Fira Sans"/>
            </a:endParaRPr>
          </a:p>
          <a:p>
            <a:pPr indent="-292100" lvl="0" marL="457200" rtl="0" algn="l">
              <a:spcBef>
                <a:spcPts val="0"/>
              </a:spcBef>
              <a:spcAft>
                <a:spcPts val="0"/>
              </a:spcAft>
              <a:buClr>
                <a:srgbClr val="999999"/>
              </a:buClr>
              <a:buSzPts val="1000"/>
              <a:buFont typeface="Fira Sans"/>
              <a:buChar char="■"/>
            </a:pPr>
            <a:r>
              <a:rPr b="1" lang="en" sz="1000">
                <a:latin typeface="Fira Sans"/>
                <a:ea typeface="Fira Sans"/>
                <a:cs typeface="Fira Sans"/>
                <a:sym typeface="Fira Sans"/>
              </a:rPr>
              <a:t>Local or Server Installation</a:t>
            </a:r>
            <a:endParaRPr b="1" sz="1000">
              <a:latin typeface="Fira Sans"/>
              <a:ea typeface="Fira Sans"/>
              <a:cs typeface="Fira Sans"/>
              <a:sym typeface="Fira Sans"/>
            </a:endParaRPr>
          </a:p>
        </p:txBody>
      </p:sp>
      <p:sp>
        <p:nvSpPr>
          <p:cNvPr id="345" name="Google Shape;345;p35"/>
          <p:cNvSpPr txBox="1"/>
          <p:nvPr/>
        </p:nvSpPr>
        <p:spPr>
          <a:xfrm>
            <a:off x="6427125" y="3345425"/>
            <a:ext cx="2373600" cy="1386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Fira Sans Light"/>
                <a:ea typeface="Fira Sans Light"/>
                <a:cs typeface="Fira Sans Light"/>
                <a:sym typeface="Fira Sans Light"/>
              </a:rPr>
              <a:t>Deployment Solution</a:t>
            </a:r>
            <a:endParaRPr sz="1200">
              <a:latin typeface="Fira Sans Light"/>
              <a:ea typeface="Fira Sans Light"/>
              <a:cs typeface="Fira Sans Light"/>
              <a:sym typeface="Fira Sans Light"/>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Solves GAMS models on centralized resources</a:t>
            </a:r>
            <a:r>
              <a:rPr lang="en" sz="1000">
                <a:latin typeface="Fira Sans"/>
                <a:ea typeface="Fira Sans"/>
                <a:cs typeface="Fira Sans"/>
                <a:sym typeface="Fira Sans"/>
              </a:rPr>
              <a:t> </a:t>
            </a:r>
            <a:br>
              <a:rPr lang="en" sz="1000">
                <a:latin typeface="Fira Sans"/>
                <a:ea typeface="Fira Sans"/>
                <a:cs typeface="Fira Sans"/>
                <a:sym typeface="Fira Sans"/>
              </a:rPr>
            </a:br>
            <a:r>
              <a:rPr lang="en" sz="1000">
                <a:latin typeface="Fira Sans"/>
                <a:ea typeface="Fira Sans"/>
                <a:cs typeface="Fira Sans"/>
                <a:sym typeface="Fira Sans"/>
              </a:rPr>
              <a:t>(on-prem or cloud)</a:t>
            </a:r>
            <a:endParaRPr sz="1000">
              <a:latin typeface="Fira Sans"/>
              <a:ea typeface="Fira Sans"/>
              <a:cs typeface="Fira Sans"/>
              <a:sym typeface="Fira Sans"/>
            </a:endParaRPr>
          </a:p>
          <a:p>
            <a:pPr indent="-292100" lvl="0" marL="457200" rtl="0" algn="l">
              <a:spcBef>
                <a:spcPts val="0"/>
              </a:spcBef>
              <a:spcAft>
                <a:spcPts val="0"/>
              </a:spcAft>
              <a:buClr>
                <a:srgbClr val="999999"/>
              </a:buClr>
              <a:buSzPts val="1000"/>
              <a:buFont typeface="IBM Plex Sans"/>
              <a:buChar char="■"/>
            </a:pPr>
            <a:r>
              <a:rPr b="1" lang="en" sz="1000">
                <a:latin typeface="Fira Sans"/>
                <a:ea typeface="Fira Sans"/>
                <a:cs typeface="Fira Sans"/>
                <a:sym typeface="Fira Sans"/>
              </a:rPr>
              <a:t>REST API</a:t>
            </a:r>
            <a:r>
              <a:rPr lang="en" sz="1000">
                <a:latin typeface="Fira Sans"/>
                <a:ea typeface="Fira Sans"/>
                <a:cs typeface="Fira Sans"/>
                <a:sym typeface="Fira Sans"/>
              </a:rPr>
              <a:t> </a:t>
            </a:r>
            <a:br>
              <a:rPr lang="en" sz="1000">
                <a:latin typeface="Fira Sans"/>
                <a:ea typeface="Fira Sans"/>
                <a:cs typeface="Fira Sans"/>
                <a:sym typeface="Fira Sans"/>
              </a:rPr>
            </a:br>
            <a:r>
              <a:rPr lang="en" sz="1000">
                <a:latin typeface="Fira Sans"/>
                <a:ea typeface="Fira Sans"/>
                <a:cs typeface="Fira Sans"/>
                <a:sym typeface="Fira Sans"/>
              </a:rPr>
              <a:t>(user &amp; job management)</a:t>
            </a:r>
            <a:endParaRPr sz="1000">
              <a:latin typeface="Fira Sans"/>
              <a:ea typeface="Fira Sans"/>
              <a:cs typeface="Fira Sans"/>
              <a:sym typeface="Fira Sans"/>
            </a:endParaRPr>
          </a:p>
          <a:p>
            <a:pPr indent="-292100" lvl="0" marL="457200" rtl="0" algn="l">
              <a:spcBef>
                <a:spcPts val="0"/>
              </a:spcBef>
              <a:spcAft>
                <a:spcPts val="0"/>
              </a:spcAft>
              <a:buClr>
                <a:srgbClr val="999999"/>
              </a:buClr>
              <a:buSzPts val="1000"/>
              <a:buFont typeface="Fira Sans"/>
              <a:buChar char="■"/>
            </a:pPr>
            <a:r>
              <a:rPr b="1" lang="en" sz="1000">
                <a:latin typeface="Fira Sans"/>
                <a:ea typeface="Fira Sans"/>
                <a:cs typeface="Fira Sans"/>
                <a:sym typeface="Fira Sans"/>
              </a:rPr>
              <a:t>GAMS  job scheduling &amp; </a:t>
            </a:r>
            <a:br>
              <a:rPr b="1" lang="en" sz="1000">
                <a:latin typeface="Fira Sans"/>
                <a:ea typeface="Fira Sans"/>
                <a:cs typeface="Fira Sans"/>
                <a:sym typeface="Fira Sans"/>
              </a:rPr>
            </a:br>
            <a:r>
              <a:rPr b="1" lang="en" sz="1000">
                <a:latin typeface="Fira Sans"/>
                <a:ea typeface="Fira Sans"/>
                <a:cs typeface="Fira Sans"/>
                <a:sym typeface="Fira Sans"/>
              </a:rPr>
              <a:t>Load balancing</a:t>
            </a:r>
            <a:endParaRPr b="1" sz="1000">
              <a:latin typeface="Fira Sans"/>
              <a:ea typeface="Fira Sans"/>
              <a:cs typeface="Fira Sans"/>
              <a:sym typeface="Fira Sans"/>
            </a:endParaRPr>
          </a:p>
        </p:txBody>
      </p:sp>
      <p:pic>
        <p:nvPicPr>
          <p:cNvPr id="346" name="Google Shape;346;p35"/>
          <p:cNvPicPr preferRelativeResize="0"/>
          <p:nvPr/>
        </p:nvPicPr>
        <p:blipFill>
          <a:blip r:embed="rId3">
            <a:alphaModFix/>
          </a:blip>
          <a:stretch>
            <a:fillRect/>
          </a:stretch>
        </p:blipFill>
        <p:spPr>
          <a:xfrm>
            <a:off x="4012887" y="1076095"/>
            <a:ext cx="1770030" cy="1013644"/>
          </a:xfrm>
          <a:prstGeom prst="rect">
            <a:avLst/>
          </a:prstGeom>
          <a:noFill/>
          <a:ln>
            <a:noFill/>
          </a:ln>
        </p:spPr>
      </p:pic>
      <p:grpSp>
        <p:nvGrpSpPr>
          <p:cNvPr id="347" name="Google Shape;347;p35"/>
          <p:cNvGrpSpPr/>
          <p:nvPr/>
        </p:nvGrpSpPr>
        <p:grpSpPr>
          <a:xfrm>
            <a:off x="3708141" y="3489762"/>
            <a:ext cx="2694526" cy="1251367"/>
            <a:chOff x="1323074" y="989550"/>
            <a:chExt cx="3454963" cy="1782828"/>
          </a:xfrm>
        </p:grpSpPr>
        <p:sp>
          <p:nvSpPr>
            <p:cNvPr descr="Cloud" id="348" name="Google Shape;348;p35"/>
            <p:cNvSpPr/>
            <p:nvPr/>
          </p:nvSpPr>
          <p:spPr>
            <a:xfrm>
              <a:off x="2063095" y="989550"/>
              <a:ext cx="2714942" cy="1752130"/>
            </a:xfrm>
            <a:custGeom>
              <a:rect b="b" l="l" r="r" t="t"/>
              <a:pathLst>
                <a:path extrusionOk="0" h="1684740" w="2959065">
                  <a:moveTo>
                    <a:pt x="2541262" y="838600"/>
                  </a:moveTo>
                  <a:cubicBezTo>
                    <a:pt x="2530729" y="838600"/>
                    <a:pt x="2516685" y="838600"/>
                    <a:pt x="2506152" y="838600"/>
                  </a:cubicBezTo>
                  <a:cubicBezTo>
                    <a:pt x="2506152" y="838600"/>
                    <a:pt x="2506152" y="838600"/>
                    <a:pt x="2506152" y="838600"/>
                  </a:cubicBezTo>
                  <a:cubicBezTo>
                    <a:pt x="2506152" y="666563"/>
                    <a:pt x="2421889" y="508569"/>
                    <a:pt x="2284962" y="410263"/>
                  </a:cubicBezTo>
                  <a:cubicBezTo>
                    <a:pt x="2144524" y="311956"/>
                    <a:pt x="1965465" y="287379"/>
                    <a:pt x="1803960" y="343554"/>
                  </a:cubicBezTo>
                  <a:cubicBezTo>
                    <a:pt x="1670544" y="83743"/>
                    <a:pt x="1375623" y="-49673"/>
                    <a:pt x="1094747" y="17035"/>
                  </a:cubicBezTo>
                  <a:cubicBezTo>
                    <a:pt x="813870" y="83743"/>
                    <a:pt x="610234" y="336532"/>
                    <a:pt x="610234" y="627942"/>
                  </a:cubicBezTo>
                  <a:cubicBezTo>
                    <a:pt x="610234" y="627942"/>
                    <a:pt x="610234" y="631453"/>
                    <a:pt x="610234" y="634964"/>
                  </a:cubicBezTo>
                  <a:cubicBezTo>
                    <a:pt x="417131" y="603365"/>
                    <a:pt x="224029" y="684117"/>
                    <a:pt x="104656" y="838600"/>
                  </a:cubicBezTo>
                  <a:cubicBezTo>
                    <a:pt x="-11206" y="996593"/>
                    <a:pt x="-32271" y="1203739"/>
                    <a:pt x="48481" y="1379287"/>
                  </a:cubicBezTo>
                  <a:cubicBezTo>
                    <a:pt x="132744" y="1554836"/>
                    <a:pt x="308292" y="1670697"/>
                    <a:pt x="501394" y="1681230"/>
                  </a:cubicBezTo>
                  <a:lnTo>
                    <a:pt x="501394" y="1684741"/>
                  </a:lnTo>
                  <a:lnTo>
                    <a:pt x="2537751" y="1684741"/>
                  </a:lnTo>
                  <a:cubicBezTo>
                    <a:pt x="2769474" y="1684741"/>
                    <a:pt x="2959066" y="1495149"/>
                    <a:pt x="2959066" y="1263426"/>
                  </a:cubicBezTo>
                  <a:cubicBezTo>
                    <a:pt x="2959066" y="1031703"/>
                    <a:pt x="2772985" y="838600"/>
                    <a:pt x="2541262" y="838600"/>
                  </a:cubicBezTo>
                  <a:close/>
                </a:path>
              </a:pathLst>
            </a:custGeom>
            <a:solidFill>
              <a:srgbClr val="BFC3D6"/>
            </a:solid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ontserrat"/>
                <a:ea typeface="Montserrat"/>
                <a:cs typeface="Montserrat"/>
                <a:sym typeface="Montserrat"/>
              </a:endParaRPr>
            </a:p>
          </p:txBody>
        </p:sp>
        <p:grpSp>
          <p:nvGrpSpPr>
            <p:cNvPr id="349" name="Google Shape;349;p35"/>
            <p:cNvGrpSpPr/>
            <p:nvPr/>
          </p:nvGrpSpPr>
          <p:grpSpPr>
            <a:xfrm>
              <a:off x="2846991" y="2317855"/>
              <a:ext cx="1508575" cy="278399"/>
              <a:chOff x="4583391" y="2033238"/>
              <a:chExt cx="3431700" cy="633300"/>
            </a:xfrm>
          </p:grpSpPr>
          <p:sp>
            <p:nvSpPr>
              <p:cNvPr id="350" name="Google Shape;350;p35"/>
              <p:cNvSpPr/>
              <p:nvPr/>
            </p:nvSpPr>
            <p:spPr>
              <a:xfrm>
                <a:off x="4583391" y="2259896"/>
                <a:ext cx="3431700" cy="235200"/>
              </a:xfrm>
              <a:prstGeom prst="rect">
                <a:avLst/>
              </a:prstGeom>
              <a:solidFill>
                <a:srgbClr val="7F8DA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rgbClr val="252B39"/>
                  </a:solidFill>
                  <a:latin typeface="Montserrat Black"/>
                  <a:ea typeface="Montserrat Black"/>
                  <a:cs typeface="Montserrat Black"/>
                  <a:sym typeface="Montserrat Black"/>
                </a:endParaRPr>
              </a:p>
            </p:txBody>
          </p:sp>
          <p:sp>
            <p:nvSpPr>
              <p:cNvPr id="351" name="Google Shape;351;p35"/>
              <p:cNvSpPr/>
              <p:nvPr/>
            </p:nvSpPr>
            <p:spPr>
              <a:xfrm>
                <a:off x="5274955" y="2033238"/>
                <a:ext cx="734400" cy="633300"/>
              </a:xfrm>
              <a:prstGeom prst="hexagon">
                <a:avLst>
                  <a:gd fmla="val 25000" name="adj"/>
                  <a:gd fmla="val 115470" name="vf"/>
                </a:avLst>
              </a:prstGeom>
              <a:solidFill>
                <a:srgbClr val="F4971A"/>
              </a:solidFill>
              <a:ln cap="flat" cmpd="sng" w="19050">
                <a:solidFill>
                  <a:srgbClr val="FFFFFF"/>
                </a:solidFill>
                <a:prstDash val="solid"/>
                <a:miter lim="800000"/>
                <a:headEnd len="sm" w="sm" type="none"/>
                <a:tailEnd len="sm" w="sm" type="none"/>
              </a:ln>
            </p:spPr>
            <p:txBody>
              <a:bodyPr anchorCtr="0" anchor="ctr" bIns="45700" lIns="18000" spcFirstLastPara="1" rIns="18000" wrap="square" tIns="45700">
                <a:noAutofit/>
              </a:bodyPr>
              <a:lstStyle/>
              <a:p>
                <a:pPr indent="0" lvl="0" marL="0" marR="0" rtl="0" algn="ctr">
                  <a:spcBef>
                    <a:spcPts val="0"/>
                  </a:spcBef>
                  <a:spcAft>
                    <a:spcPts val="0"/>
                  </a:spcAft>
                  <a:buNone/>
                </a:pPr>
                <a:r>
                  <a:rPr lang="en" sz="700">
                    <a:solidFill>
                      <a:srgbClr val="FFFFFF"/>
                    </a:solidFill>
                    <a:latin typeface="Montserrat Black"/>
                    <a:ea typeface="Montserrat Black"/>
                    <a:cs typeface="Montserrat Black"/>
                    <a:sym typeface="Montserrat Black"/>
                  </a:rPr>
                  <a:t>3</a:t>
                </a:r>
                <a:endParaRPr sz="700">
                  <a:solidFill>
                    <a:srgbClr val="FFFFFF"/>
                  </a:solidFill>
                  <a:latin typeface="Montserrat Black"/>
                  <a:ea typeface="Montserrat Black"/>
                  <a:cs typeface="Montserrat Black"/>
                  <a:sym typeface="Montserrat Black"/>
                </a:endParaRPr>
              </a:p>
            </p:txBody>
          </p:sp>
          <p:sp>
            <p:nvSpPr>
              <p:cNvPr id="352" name="Google Shape;352;p35"/>
              <p:cNvSpPr/>
              <p:nvPr/>
            </p:nvSpPr>
            <p:spPr>
              <a:xfrm>
                <a:off x="6108843" y="2033238"/>
                <a:ext cx="734400" cy="633300"/>
              </a:xfrm>
              <a:prstGeom prst="hexagon">
                <a:avLst>
                  <a:gd fmla="val 25000" name="adj"/>
                  <a:gd fmla="val 115470" name="vf"/>
                </a:avLst>
              </a:prstGeom>
              <a:solidFill>
                <a:srgbClr val="F4971A"/>
              </a:solidFill>
              <a:ln cap="flat" cmpd="sng" w="19050">
                <a:solidFill>
                  <a:srgbClr val="FFFFFF"/>
                </a:solidFill>
                <a:prstDash val="solid"/>
                <a:miter lim="800000"/>
                <a:headEnd len="sm" w="sm" type="none"/>
                <a:tailEnd len="sm" w="sm" type="none"/>
              </a:ln>
            </p:spPr>
            <p:txBody>
              <a:bodyPr anchorCtr="0" anchor="ctr" bIns="45700" lIns="18000" spcFirstLastPara="1" rIns="18000" wrap="square" tIns="45700">
                <a:noAutofit/>
              </a:bodyPr>
              <a:lstStyle/>
              <a:p>
                <a:pPr indent="0" lvl="0" marL="0" marR="0" rtl="0" algn="ctr">
                  <a:spcBef>
                    <a:spcPts val="0"/>
                  </a:spcBef>
                  <a:spcAft>
                    <a:spcPts val="0"/>
                  </a:spcAft>
                  <a:buNone/>
                </a:pPr>
                <a:r>
                  <a:rPr lang="en" sz="700">
                    <a:solidFill>
                      <a:srgbClr val="FFFFFF"/>
                    </a:solidFill>
                    <a:latin typeface="Montserrat Black"/>
                    <a:ea typeface="Montserrat Black"/>
                    <a:cs typeface="Montserrat Black"/>
                    <a:sym typeface="Montserrat Black"/>
                  </a:rPr>
                  <a:t>2</a:t>
                </a:r>
                <a:endParaRPr sz="700">
                  <a:solidFill>
                    <a:srgbClr val="FFFFFF"/>
                  </a:solidFill>
                  <a:latin typeface="Montserrat Black"/>
                  <a:ea typeface="Montserrat Black"/>
                  <a:cs typeface="Montserrat Black"/>
                  <a:sym typeface="Montserrat Black"/>
                </a:endParaRPr>
              </a:p>
            </p:txBody>
          </p:sp>
          <p:sp>
            <p:nvSpPr>
              <p:cNvPr id="353" name="Google Shape;353;p35"/>
              <p:cNvSpPr/>
              <p:nvPr/>
            </p:nvSpPr>
            <p:spPr>
              <a:xfrm>
                <a:off x="6942732" y="2033238"/>
                <a:ext cx="734400" cy="633300"/>
              </a:xfrm>
              <a:prstGeom prst="hexagon">
                <a:avLst>
                  <a:gd fmla="val 25000" name="adj"/>
                  <a:gd fmla="val 115470" name="vf"/>
                </a:avLst>
              </a:prstGeom>
              <a:solidFill>
                <a:srgbClr val="F4971A"/>
              </a:solidFill>
              <a:ln cap="flat" cmpd="sng" w="19050">
                <a:solidFill>
                  <a:srgbClr val="FFFFFF"/>
                </a:solidFill>
                <a:prstDash val="solid"/>
                <a:miter lim="800000"/>
                <a:headEnd len="sm" w="sm" type="none"/>
                <a:tailEnd len="sm" w="sm" type="none"/>
              </a:ln>
            </p:spPr>
            <p:txBody>
              <a:bodyPr anchorCtr="0" anchor="ctr" bIns="45700" lIns="18000" spcFirstLastPara="1" rIns="18000" wrap="square" tIns="45700">
                <a:noAutofit/>
              </a:bodyPr>
              <a:lstStyle/>
              <a:p>
                <a:pPr indent="0" lvl="0" marL="0" marR="0" rtl="0" algn="ctr">
                  <a:spcBef>
                    <a:spcPts val="0"/>
                  </a:spcBef>
                  <a:spcAft>
                    <a:spcPts val="0"/>
                  </a:spcAft>
                  <a:buNone/>
                </a:pPr>
                <a:r>
                  <a:rPr lang="en" sz="700">
                    <a:solidFill>
                      <a:srgbClr val="FFFFFF"/>
                    </a:solidFill>
                    <a:latin typeface="Montserrat Black"/>
                    <a:ea typeface="Montserrat Black"/>
                    <a:cs typeface="Montserrat Black"/>
                    <a:sym typeface="Montserrat Black"/>
                  </a:rPr>
                  <a:t>1</a:t>
                </a:r>
                <a:endParaRPr sz="700">
                  <a:solidFill>
                    <a:srgbClr val="FFFFFF"/>
                  </a:solidFill>
                  <a:latin typeface="Montserrat Black"/>
                  <a:ea typeface="Montserrat Black"/>
                  <a:cs typeface="Montserrat Black"/>
                  <a:sym typeface="Montserrat Black"/>
                </a:endParaRPr>
              </a:p>
            </p:txBody>
          </p:sp>
        </p:grpSp>
        <p:pic>
          <p:nvPicPr>
            <p:cNvPr id="354" name="Google Shape;354;p35"/>
            <p:cNvPicPr preferRelativeResize="0"/>
            <p:nvPr/>
          </p:nvPicPr>
          <p:blipFill rotWithShape="1">
            <a:blip r:embed="rId4">
              <a:alphaModFix/>
            </a:blip>
            <a:srcRect b="0" l="0" r="0" t="0"/>
            <a:stretch/>
          </p:blipFill>
          <p:spPr>
            <a:xfrm>
              <a:off x="3650850" y="1245529"/>
              <a:ext cx="625199" cy="1010342"/>
            </a:xfrm>
            <a:prstGeom prst="rect">
              <a:avLst/>
            </a:prstGeom>
            <a:noFill/>
            <a:ln>
              <a:noFill/>
            </a:ln>
          </p:spPr>
        </p:pic>
        <p:pic>
          <p:nvPicPr>
            <p:cNvPr descr="Icon&#10;&#10;Description automatically generated" id="355" name="Google Shape;355;p35"/>
            <p:cNvPicPr preferRelativeResize="0"/>
            <p:nvPr/>
          </p:nvPicPr>
          <p:blipFill rotWithShape="1">
            <a:blip r:embed="rId5">
              <a:alphaModFix/>
            </a:blip>
            <a:srcRect b="0" l="0" r="0" t="0"/>
            <a:stretch/>
          </p:blipFill>
          <p:spPr>
            <a:xfrm>
              <a:off x="4276053" y="1272807"/>
              <a:ext cx="459129" cy="459131"/>
            </a:xfrm>
            <a:prstGeom prst="rect">
              <a:avLst/>
            </a:prstGeom>
            <a:noFill/>
            <a:ln>
              <a:noFill/>
            </a:ln>
          </p:spPr>
        </p:pic>
        <p:sp>
          <p:nvSpPr>
            <p:cNvPr id="356" name="Google Shape;356;p35"/>
            <p:cNvSpPr/>
            <p:nvPr/>
          </p:nvSpPr>
          <p:spPr>
            <a:xfrm>
              <a:off x="1323074" y="2092878"/>
              <a:ext cx="1168500" cy="679500"/>
            </a:xfrm>
            <a:prstGeom prst="parallelogram">
              <a:avLst>
                <a:gd fmla="val 25000" name="adj"/>
              </a:avLst>
            </a:prstGeom>
            <a:gradFill>
              <a:gsLst>
                <a:gs pos="0">
                  <a:srgbClr val="4D5058"/>
                </a:gs>
                <a:gs pos="50000">
                  <a:srgbClr val="242A3A"/>
                </a:gs>
                <a:gs pos="100000">
                  <a:srgbClr val="1E2433"/>
                </a:gs>
              </a:gsLst>
              <a:lin ang="5400700" scaled="0"/>
            </a:gradFill>
            <a:ln>
              <a:noFill/>
            </a:ln>
            <a:effectLst>
              <a:outerShdw blurRad="57150" rotWithShape="0" algn="ctr" dir="5400000" dist="19050">
                <a:srgbClr val="000000">
                  <a:alpha val="627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700" u="none" cap="none" strike="noStrike">
                  <a:solidFill>
                    <a:srgbClr val="FFFFFF"/>
                  </a:solidFill>
                  <a:latin typeface="Montserrat Black"/>
                  <a:ea typeface="Montserrat Black"/>
                  <a:cs typeface="Montserrat Black"/>
                  <a:sym typeface="Montserrat Black"/>
                </a:rPr>
                <a:t>Gateway</a:t>
              </a:r>
              <a:br>
                <a:rPr b="0" i="0" lang="en" sz="700" u="none" cap="none" strike="noStrike">
                  <a:solidFill>
                    <a:srgbClr val="FFFFFF"/>
                  </a:solidFill>
                  <a:latin typeface="Montserrat Black"/>
                  <a:ea typeface="Montserrat Black"/>
                  <a:cs typeface="Montserrat Black"/>
                  <a:sym typeface="Montserrat Black"/>
                </a:rPr>
              </a:br>
              <a:r>
                <a:rPr b="0" i="0" lang="en" sz="700" u="none" cap="none" strike="noStrike">
                  <a:solidFill>
                    <a:srgbClr val="FFFFFF"/>
                  </a:solidFill>
                  <a:latin typeface="Montserrat ExtraLight"/>
                  <a:ea typeface="Montserrat ExtraLight"/>
                  <a:cs typeface="Montserrat ExtraLight"/>
                  <a:sym typeface="Montserrat ExtraLight"/>
                </a:rPr>
                <a:t>REST API</a:t>
              </a:r>
              <a:endParaRPr b="0" i="0" sz="700" u="none" cap="none" strike="noStrike">
                <a:solidFill>
                  <a:srgbClr val="FFFFFF"/>
                </a:solidFill>
                <a:latin typeface="Montserrat ExtraLight"/>
                <a:ea typeface="Montserrat ExtraLight"/>
                <a:cs typeface="Montserrat ExtraLight"/>
                <a:sym typeface="Montserrat ExtraLight"/>
              </a:endParaRPr>
            </a:p>
          </p:txBody>
        </p:sp>
        <p:sp>
          <p:nvSpPr>
            <p:cNvPr id="357" name="Google Shape;357;p35"/>
            <p:cNvSpPr/>
            <p:nvPr/>
          </p:nvSpPr>
          <p:spPr>
            <a:xfrm rot="5400000">
              <a:off x="2511383" y="2281846"/>
              <a:ext cx="215700" cy="350400"/>
            </a:xfrm>
            <a:prstGeom prst="upArrow">
              <a:avLst>
                <a:gd fmla="val 50000" name="adj1"/>
                <a:gd fmla="val 50000" name="adj2"/>
              </a:avLst>
            </a:prstGeom>
            <a:solidFill>
              <a:srgbClr val="FFFFFF"/>
            </a:solidFill>
            <a:ln cap="flat" cmpd="sng" w="12700">
              <a:solidFill>
                <a:srgbClr val="43434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252B39"/>
                </a:solidFill>
                <a:latin typeface="Montserrat Black"/>
                <a:ea typeface="Montserrat Black"/>
                <a:cs typeface="Montserrat Black"/>
                <a:sym typeface="Montserrat Black"/>
              </a:endParaRPr>
            </a:p>
          </p:txBody>
        </p:sp>
        <p:sp>
          <p:nvSpPr>
            <p:cNvPr id="358" name="Google Shape;358;p35"/>
            <p:cNvSpPr/>
            <p:nvPr/>
          </p:nvSpPr>
          <p:spPr>
            <a:xfrm>
              <a:off x="3367350" y="1563675"/>
              <a:ext cx="283500" cy="529200"/>
            </a:xfrm>
            <a:prstGeom prst="bentArrow">
              <a:avLst>
                <a:gd fmla="val 35811" name="adj1"/>
                <a:gd fmla="val 37813" name="adj2"/>
                <a:gd fmla="val 25000" name="adj3"/>
                <a:gd fmla="val 43750" name="adj4"/>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9" name="Google Shape;359;p35"/>
          <p:cNvPicPr preferRelativeResize="0"/>
          <p:nvPr/>
        </p:nvPicPr>
        <p:blipFill>
          <a:blip r:embed="rId6">
            <a:alphaModFix/>
          </a:blip>
          <a:stretch>
            <a:fillRect/>
          </a:stretch>
        </p:blipFill>
        <p:spPr>
          <a:xfrm>
            <a:off x="7924100" y="1002554"/>
            <a:ext cx="742267" cy="300819"/>
          </a:xfrm>
          <a:prstGeom prst="rect">
            <a:avLst/>
          </a:prstGeom>
          <a:noFill/>
          <a:ln>
            <a:noFill/>
          </a:ln>
        </p:spPr>
      </p:pic>
      <p:pic>
        <p:nvPicPr>
          <p:cNvPr id="360" name="Google Shape;360;p35"/>
          <p:cNvPicPr preferRelativeResize="0"/>
          <p:nvPr/>
        </p:nvPicPr>
        <p:blipFill>
          <a:blip r:embed="rId7">
            <a:alphaModFix/>
          </a:blip>
          <a:stretch>
            <a:fillRect/>
          </a:stretch>
        </p:blipFill>
        <p:spPr>
          <a:xfrm>
            <a:off x="8018286" y="3098375"/>
            <a:ext cx="657510" cy="300824"/>
          </a:xfrm>
          <a:prstGeom prst="rect">
            <a:avLst/>
          </a:prstGeom>
          <a:noFill/>
          <a:ln>
            <a:noFill/>
          </a:ln>
        </p:spPr>
      </p:pic>
      <p:sp>
        <p:nvSpPr>
          <p:cNvPr id="361" name="Google Shape;361;p35"/>
          <p:cNvSpPr/>
          <p:nvPr/>
        </p:nvSpPr>
        <p:spPr>
          <a:xfrm>
            <a:off x="3317050" y="1218725"/>
            <a:ext cx="477000" cy="200700"/>
          </a:xfrm>
          <a:prstGeom prst="leftRightArrow">
            <a:avLst>
              <a:gd fmla="val 50000" name="adj1"/>
              <a:gd fmla="val 50000" name="adj2"/>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5"/>
          <p:cNvSpPr/>
          <p:nvPr/>
        </p:nvSpPr>
        <p:spPr>
          <a:xfrm rot="5400000">
            <a:off x="5979975" y="2876901"/>
            <a:ext cx="533700" cy="222900"/>
          </a:xfrm>
          <a:prstGeom prst="leftRightArrow">
            <a:avLst>
              <a:gd fmla="val 50000" name="adj1"/>
              <a:gd fmla="val 50000" name="adj2"/>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5"/>
          <p:cNvSpPr txBox="1"/>
          <p:nvPr/>
        </p:nvSpPr>
        <p:spPr>
          <a:xfrm>
            <a:off x="393625" y="3041000"/>
            <a:ext cx="3085800" cy="1828200"/>
          </a:xfrm>
          <a:prstGeom prst="rect">
            <a:avLst/>
          </a:prstGeom>
          <a:solidFill>
            <a:schemeClr val="lt1"/>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Fira Sans Light"/>
              <a:ea typeface="Fira Sans Light"/>
              <a:cs typeface="Fira Sans Light"/>
              <a:sym typeface="Fira Sans Light"/>
            </a:endParaRPr>
          </a:p>
          <a:p>
            <a:pPr indent="0" lvl="0" marL="0" rtl="0" algn="l">
              <a:spcBef>
                <a:spcPts val="0"/>
              </a:spcBef>
              <a:spcAft>
                <a:spcPts val="0"/>
              </a:spcAft>
              <a:buNone/>
            </a:pPr>
            <a:r>
              <a:t/>
            </a:r>
            <a:endParaRPr sz="1200">
              <a:latin typeface="Fira Sans Light"/>
              <a:ea typeface="Fira Sans Light"/>
              <a:cs typeface="Fira Sans Light"/>
              <a:sym typeface="Fira Sans Light"/>
            </a:endParaRPr>
          </a:p>
          <a:p>
            <a:pPr indent="0" lvl="0" marL="0" rtl="0" algn="l">
              <a:spcBef>
                <a:spcPts val="0"/>
              </a:spcBef>
              <a:spcAft>
                <a:spcPts val="0"/>
              </a:spcAft>
              <a:buNone/>
            </a:pPr>
            <a:r>
              <a:rPr lang="en" sz="1200">
                <a:latin typeface="Fira Sans Light"/>
                <a:ea typeface="Fira Sans Light"/>
                <a:cs typeface="Fira Sans Light"/>
                <a:sym typeface="Fira Sans Light"/>
              </a:rPr>
              <a:t>Mathematical Modeling in Python</a:t>
            </a:r>
            <a:endParaRPr b="1" sz="10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Uncompromised performance</a:t>
            </a:r>
            <a:endParaRPr sz="10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Seamless pipeline management</a:t>
            </a:r>
            <a:endParaRPr sz="1000">
              <a:latin typeface="Fira Sans"/>
              <a:ea typeface="Fira Sans"/>
              <a:cs typeface="Fira Sans"/>
              <a:sym typeface="Fira Sans"/>
            </a:endParaRPr>
          </a:p>
        </p:txBody>
      </p:sp>
      <p:pic>
        <p:nvPicPr>
          <p:cNvPr id="364" name="Google Shape;364;p35"/>
          <p:cNvPicPr preferRelativeResize="0"/>
          <p:nvPr/>
        </p:nvPicPr>
        <p:blipFill>
          <a:blip r:embed="rId8">
            <a:alphaModFix/>
          </a:blip>
          <a:stretch>
            <a:fillRect/>
          </a:stretch>
        </p:blipFill>
        <p:spPr>
          <a:xfrm>
            <a:off x="499293" y="3191049"/>
            <a:ext cx="1082077" cy="268830"/>
          </a:xfrm>
          <a:prstGeom prst="rect">
            <a:avLst/>
          </a:prstGeom>
          <a:noFill/>
          <a:ln>
            <a:noFill/>
          </a:ln>
        </p:spPr>
      </p:pic>
      <p:pic>
        <p:nvPicPr>
          <p:cNvPr id="365" name="Google Shape;365;p35"/>
          <p:cNvPicPr preferRelativeResize="0"/>
          <p:nvPr/>
        </p:nvPicPr>
        <p:blipFill>
          <a:blip r:embed="rId9">
            <a:alphaModFix/>
          </a:blip>
          <a:stretch>
            <a:fillRect/>
          </a:stretch>
        </p:blipFill>
        <p:spPr>
          <a:xfrm>
            <a:off x="499300" y="1020325"/>
            <a:ext cx="937805" cy="268830"/>
          </a:xfrm>
          <a:prstGeom prst="rect">
            <a:avLst/>
          </a:prstGeom>
          <a:noFill/>
          <a:ln>
            <a:noFill/>
          </a:ln>
        </p:spPr>
      </p:pic>
      <p:sp>
        <p:nvSpPr>
          <p:cNvPr id="366" name="Google Shape;366;p35"/>
          <p:cNvSpPr txBox="1"/>
          <p:nvPr>
            <p:ph type="title"/>
          </p:nvPr>
        </p:nvSpPr>
        <p:spPr>
          <a:xfrm>
            <a:off x="390100" y="139325"/>
            <a:ext cx="74214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Why GAMS</a:t>
            </a:r>
            <a:r>
              <a:rPr lang="en">
                <a:solidFill>
                  <a:srgbClr val="F4961A"/>
                </a:solidFill>
              </a:rPr>
              <a:t>Py</a:t>
            </a:r>
            <a:r>
              <a:rPr lang="en"/>
              <a:t>? - Interoperability</a:t>
            </a:r>
            <a:endParaRPr/>
          </a:p>
        </p:txBody>
      </p:sp>
      <p:sp>
        <p:nvSpPr>
          <p:cNvPr id="367" name="Google Shape;367;p35"/>
          <p:cNvSpPr/>
          <p:nvPr/>
        </p:nvSpPr>
        <p:spPr>
          <a:xfrm rot="-2700000">
            <a:off x="3190265" y="2614367"/>
            <a:ext cx="730583" cy="747978"/>
          </a:xfrm>
          <a:prstGeom prst="quadArrow">
            <a:avLst>
              <a:gd fmla="val 17978" name="adj1"/>
              <a:gd fmla="val 19031" name="adj2"/>
              <a:gd fmla="val 13205" name="adj3"/>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5"/>
          <p:cNvSpPr/>
          <p:nvPr/>
        </p:nvSpPr>
        <p:spPr>
          <a:xfrm>
            <a:off x="3317050" y="4178875"/>
            <a:ext cx="477000" cy="200700"/>
          </a:xfrm>
          <a:prstGeom prst="leftRightArrow">
            <a:avLst>
              <a:gd fmla="val 50000" name="adj1"/>
              <a:gd fmla="val 50000" name="adj2"/>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6"/>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74" name="Google Shape;374;p36"/>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Summary</a:t>
            </a:r>
            <a:endParaRPr/>
          </a:p>
        </p:txBody>
      </p:sp>
      <p:sp>
        <p:nvSpPr>
          <p:cNvPr id="375" name="Google Shape;375;p36"/>
          <p:cNvSpPr txBox="1"/>
          <p:nvPr>
            <p:ph idx="1" type="body"/>
          </p:nvPr>
        </p:nvSpPr>
        <p:spPr>
          <a:xfrm>
            <a:off x="390100" y="933450"/>
            <a:ext cx="8544000" cy="3753000"/>
          </a:xfrm>
          <a:prstGeom prst="rect">
            <a:avLst/>
          </a:prstGeom>
        </p:spPr>
        <p:txBody>
          <a:bodyPr anchorCtr="0" anchor="t" bIns="34275" lIns="68575" spcFirstLastPara="1" rIns="68575" wrap="square" tIns="34275">
            <a:noAutofit/>
          </a:bodyPr>
          <a:lstStyle/>
          <a:p>
            <a:pPr indent="-330200" lvl="0" marL="457200" rtl="0" algn="l">
              <a:lnSpc>
                <a:spcPct val="115000"/>
              </a:lnSpc>
              <a:spcBef>
                <a:spcPts val="0"/>
              </a:spcBef>
              <a:spcAft>
                <a:spcPts val="0"/>
              </a:spcAft>
              <a:buClr>
                <a:srgbClr val="222832"/>
              </a:buClr>
              <a:buSzPts val="1600"/>
              <a:buChar char="▪"/>
            </a:pPr>
            <a:r>
              <a:rPr lang="en" sz="1600">
                <a:solidFill>
                  <a:srgbClr val="222832"/>
                </a:solidFill>
                <a:highlight>
                  <a:srgbClr val="FFFFFF"/>
                </a:highlight>
              </a:rPr>
              <a:t>Generates mathematical models (not instances) – pure representation of mathematical symbols, devoid of specific data</a:t>
            </a:r>
            <a:endParaRPr sz="1600">
              <a:solidFill>
                <a:srgbClr val="222832"/>
              </a:solidFill>
              <a:highlight>
                <a:srgbClr val="FFFFFF"/>
              </a:highlight>
            </a:endParaRPr>
          </a:p>
          <a:p>
            <a:pPr indent="-330200" lvl="0" marL="457200" rtl="0" algn="l">
              <a:lnSpc>
                <a:spcPct val="115000"/>
              </a:lnSpc>
              <a:spcBef>
                <a:spcPts val="1000"/>
              </a:spcBef>
              <a:spcAft>
                <a:spcPts val="0"/>
              </a:spcAft>
              <a:buClr>
                <a:srgbClr val="222832"/>
              </a:buClr>
              <a:buSzPts val="1600"/>
              <a:buChar char="▪"/>
            </a:pPr>
            <a:r>
              <a:rPr lang="en" sz="1600">
                <a:solidFill>
                  <a:srgbClr val="222832"/>
                </a:solidFill>
                <a:highlight>
                  <a:srgbClr val="FFFFFF"/>
                </a:highlight>
              </a:rPr>
              <a:t>GAMSPy leverages a GAMS backend to execute assignment operations, generate and solve models</a:t>
            </a:r>
            <a:endParaRPr sz="1600">
              <a:solidFill>
                <a:srgbClr val="222832"/>
              </a:solidFill>
              <a:highlight>
                <a:srgbClr val="FFFFFF"/>
              </a:highlight>
            </a:endParaRPr>
          </a:p>
          <a:p>
            <a:pPr indent="-330200" lvl="0" marL="457200" rtl="0" algn="l">
              <a:lnSpc>
                <a:spcPct val="115000"/>
              </a:lnSpc>
              <a:spcBef>
                <a:spcPts val="1000"/>
              </a:spcBef>
              <a:spcAft>
                <a:spcPts val="0"/>
              </a:spcAft>
              <a:buClr>
                <a:srgbClr val="222832"/>
              </a:buClr>
              <a:buSzPts val="1600"/>
              <a:buChar char="▪"/>
            </a:pPr>
            <a:r>
              <a:rPr lang="en" sz="1600">
                <a:solidFill>
                  <a:srgbClr val="222832"/>
                </a:solidFill>
                <a:highlight>
                  <a:srgbClr val="FFFFFF"/>
                </a:highlight>
              </a:rPr>
              <a:t>Access a broad set of state-of-the-art optimization solvers</a:t>
            </a:r>
            <a:endParaRPr sz="1600">
              <a:solidFill>
                <a:srgbClr val="222832"/>
              </a:solidFill>
              <a:highlight>
                <a:srgbClr val="FFFFFF"/>
              </a:highlight>
            </a:endParaRPr>
          </a:p>
          <a:p>
            <a:pPr indent="-330200" lvl="0" marL="457200" rtl="0" algn="l">
              <a:lnSpc>
                <a:spcPct val="115000"/>
              </a:lnSpc>
              <a:spcBef>
                <a:spcPts val="1000"/>
              </a:spcBef>
              <a:spcAft>
                <a:spcPts val="0"/>
              </a:spcAft>
              <a:buClr>
                <a:srgbClr val="222832"/>
              </a:buClr>
              <a:buSzPts val="1600"/>
              <a:buChar char="▪"/>
            </a:pPr>
            <a:r>
              <a:rPr lang="en" sz="1600">
                <a:solidFill>
                  <a:srgbClr val="222832"/>
                </a:solidFill>
                <a:highlight>
                  <a:srgbClr val="FFFFFF"/>
                </a:highlight>
              </a:rPr>
              <a:t>Unique and streamlined way to completely tasks like pre/post-processing and visualization – all in a single environment</a:t>
            </a:r>
            <a:endParaRPr sz="1600">
              <a:solidFill>
                <a:srgbClr val="222832"/>
              </a:solidFill>
              <a:highlight>
                <a:srgbClr val="FFFFFF"/>
              </a:highlight>
            </a:endParaRPr>
          </a:p>
          <a:p>
            <a:pPr indent="-330200" lvl="0" marL="457200" rtl="0" algn="l">
              <a:lnSpc>
                <a:spcPct val="115000"/>
              </a:lnSpc>
              <a:spcBef>
                <a:spcPts val="1000"/>
              </a:spcBef>
              <a:spcAft>
                <a:spcPts val="0"/>
              </a:spcAft>
              <a:buSzPts val="1600"/>
              <a:buChar char="▪"/>
            </a:pPr>
            <a:r>
              <a:rPr lang="en" sz="1600">
                <a:solidFill>
                  <a:srgbClr val="222832"/>
                </a:solidFill>
                <a:highlight>
                  <a:srgbClr val="FFFFFF"/>
                </a:highlight>
              </a:rPr>
              <a:t>GAMSPy works seamlessly with </a:t>
            </a:r>
            <a:r>
              <a:rPr lang="en" sz="1600" u="sng">
                <a:solidFill>
                  <a:srgbClr val="0000FF"/>
                </a:solidFill>
                <a:highlight>
                  <a:srgbClr val="FFFFFF"/>
                </a:highlight>
                <a:hlinkClick r:id="rId3">
                  <a:extLst>
                    <a:ext uri="{A12FA001-AC4F-418D-AE19-62706E023703}">
                      <ahyp:hlinkClr val="tx"/>
                    </a:ext>
                  </a:extLst>
                </a:hlinkClick>
              </a:rPr>
              <a:t>GAMS MIRO</a:t>
            </a:r>
            <a:r>
              <a:rPr lang="en" sz="1600">
                <a:solidFill>
                  <a:srgbClr val="222832"/>
                </a:solidFill>
                <a:highlight>
                  <a:srgbClr val="FFFFFF"/>
                </a:highlight>
              </a:rPr>
              <a:t>, </a:t>
            </a:r>
            <a:r>
              <a:rPr lang="en" sz="1600" u="sng">
                <a:solidFill>
                  <a:srgbClr val="0000FF"/>
                </a:solidFill>
                <a:highlight>
                  <a:srgbClr val="FFFFFF"/>
                </a:highlight>
                <a:hlinkClick r:id="rId4">
                  <a:extLst>
                    <a:ext uri="{A12FA001-AC4F-418D-AE19-62706E023703}">
                      <ahyp:hlinkClr val="tx"/>
                    </a:ext>
                  </a:extLst>
                </a:hlinkClick>
              </a:rPr>
              <a:t>GAMS Engine</a:t>
            </a:r>
            <a:r>
              <a:rPr lang="en" sz="1600">
                <a:solidFill>
                  <a:srgbClr val="222832"/>
                </a:solidFill>
                <a:highlight>
                  <a:srgbClr val="FFFFFF"/>
                </a:highlight>
              </a:rPr>
              <a:t>, and </a:t>
            </a:r>
            <a:r>
              <a:rPr lang="en" sz="1600" u="sng">
                <a:solidFill>
                  <a:srgbClr val="0000FF"/>
                </a:solidFill>
                <a:highlight>
                  <a:srgbClr val="FFFFFF"/>
                </a:highlight>
                <a:hlinkClick r:id="rId5">
                  <a:extLst>
                    <a:ext uri="{A12FA001-AC4F-418D-AE19-62706E023703}">
                      <ahyp:hlinkClr val="tx"/>
                    </a:ext>
                  </a:extLst>
                </a:hlinkClick>
              </a:rPr>
              <a:t>NEOS</a:t>
            </a:r>
            <a:r>
              <a:rPr lang="en" sz="1600">
                <a:solidFill>
                  <a:srgbClr val="222832"/>
                </a:solidFill>
                <a:highlight>
                  <a:srgbClr val="FFFFFF"/>
                </a:highlight>
              </a:rPr>
              <a:t> (local machines vs. cloud/AWS machines)</a:t>
            </a:r>
            <a:endParaRPr sz="1600">
              <a:solidFill>
                <a:srgbClr val="222832"/>
              </a:solidFill>
              <a:highlight>
                <a:srgbClr val="FFFFFF"/>
              </a:highlight>
            </a:endParaRPr>
          </a:p>
          <a:p>
            <a:pPr indent="-330200" lvl="0" marL="457200" rtl="0" algn="l">
              <a:lnSpc>
                <a:spcPct val="115000"/>
              </a:lnSpc>
              <a:spcBef>
                <a:spcPts val="1000"/>
              </a:spcBef>
              <a:spcAft>
                <a:spcPts val="0"/>
              </a:spcAft>
              <a:buClr>
                <a:srgbClr val="222832"/>
              </a:buClr>
              <a:buSzPts val="1600"/>
              <a:buChar char="▪"/>
            </a:pPr>
            <a:r>
              <a:rPr lang="en" sz="1600">
                <a:solidFill>
                  <a:srgbClr val="222832"/>
                </a:solidFill>
                <a:highlight>
                  <a:srgbClr val="FFFFFF"/>
                </a:highlight>
              </a:rPr>
              <a:t>GAMSPy is fully installable with one line – </a:t>
            </a:r>
            <a:r>
              <a:rPr b="1" lang="en" sz="1600">
                <a:solidFill>
                  <a:srgbClr val="222832"/>
                </a:solidFill>
                <a:highlight>
                  <a:srgbClr val="FFFFFF"/>
                </a:highlight>
                <a:latin typeface="Courier New"/>
                <a:ea typeface="Courier New"/>
                <a:cs typeface="Courier New"/>
                <a:sym typeface="Courier New"/>
              </a:rPr>
              <a:t>pip install gamspy</a:t>
            </a:r>
            <a:endParaRPr sz="1600">
              <a:solidFill>
                <a:srgbClr val="222832"/>
              </a:solidFill>
              <a:highlight>
                <a:srgbClr val="FFFFFF"/>
              </a:highlight>
            </a:endParaRPr>
          </a:p>
          <a:p>
            <a:pPr indent="0" lvl="0" marL="0" rtl="0" algn="l">
              <a:lnSpc>
                <a:spcPct val="115000"/>
              </a:lnSpc>
              <a:spcBef>
                <a:spcPts val="1000"/>
              </a:spcBef>
              <a:spcAft>
                <a:spcPts val="0"/>
              </a:spcAft>
              <a:buNone/>
            </a:pPr>
            <a:r>
              <a:t/>
            </a:r>
            <a:endParaRPr sz="1600">
              <a:solidFill>
                <a:srgbClr val="222832"/>
              </a:solidFill>
              <a:highlight>
                <a:srgbClr val="FFFFFF"/>
              </a:highlight>
            </a:endParaRPr>
          </a:p>
          <a:p>
            <a:pPr indent="0" lvl="0" marL="0" rtl="0" algn="l">
              <a:lnSpc>
                <a:spcPct val="115000"/>
              </a:lnSpc>
              <a:spcBef>
                <a:spcPts val="1400"/>
              </a:spcBef>
              <a:spcAft>
                <a:spcPts val="0"/>
              </a:spcAft>
              <a:buNone/>
            </a:pPr>
            <a:r>
              <a:t/>
            </a:r>
            <a:endParaRPr sz="1600">
              <a:solidFill>
                <a:srgbClr val="000000"/>
              </a:solidFill>
            </a:endParaRPr>
          </a:p>
          <a:p>
            <a:pPr indent="0" lvl="0" marL="0" rtl="0" algn="l">
              <a:lnSpc>
                <a:spcPct val="115000"/>
              </a:lnSpc>
              <a:spcBef>
                <a:spcPts val="800"/>
              </a:spcBef>
              <a:spcAft>
                <a:spcPts val="0"/>
              </a:spcAft>
              <a:buNone/>
            </a:pPr>
            <a:r>
              <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7"/>
          <p:cNvSpPr txBox="1"/>
          <p:nvPr>
            <p:ph idx="1" type="body"/>
          </p:nvPr>
        </p:nvSpPr>
        <p:spPr>
          <a:xfrm>
            <a:off x="390100" y="933450"/>
            <a:ext cx="8544000" cy="3753000"/>
          </a:xfrm>
          <a:prstGeom prst="rect">
            <a:avLst/>
          </a:prstGeom>
        </p:spPr>
        <p:txBody>
          <a:bodyPr anchorCtr="0" anchor="t" bIns="34275" lIns="68575" spcFirstLastPara="1" rIns="68575" wrap="square" tIns="34275">
            <a:normAutofit/>
          </a:bodyPr>
          <a:lstStyle/>
          <a:p>
            <a:pPr indent="-361950" lvl="0" marL="457200" rtl="0" algn="l">
              <a:spcBef>
                <a:spcPts val="800"/>
              </a:spcBef>
              <a:spcAft>
                <a:spcPts val="0"/>
              </a:spcAft>
              <a:buSzPts val="2100"/>
              <a:buChar char="▪"/>
            </a:pPr>
            <a:r>
              <a:rPr lang="en"/>
              <a:t>Conditional Indexing</a:t>
            </a:r>
            <a:endParaRPr/>
          </a:p>
          <a:p>
            <a:pPr indent="-361950" lvl="0" marL="457200" rtl="0" algn="l">
              <a:spcBef>
                <a:spcPts val="0"/>
              </a:spcBef>
              <a:spcAft>
                <a:spcPts val="0"/>
              </a:spcAft>
              <a:buSzPts val="2100"/>
              <a:buChar char="▪"/>
            </a:pPr>
            <a:r>
              <a:rPr lang="en"/>
              <a:t>Setting Solver Options</a:t>
            </a:r>
            <a:endParaRPr/>
          </a:p>
          <a:p>
            <a:pPr indent="-361950" lvl="0" marL="457200" rtl="0" algn="l">
              <a:spcBef>
                <a:spcPts val="0"/>
              </a:spcBef>
              <a:spcAft>
                <a:spcPts val="0"/>
              </a:spcAft>
              <a:buSzPts val="2100"/>
              <a:buChar char="▪"/>
            </a:pPr>
            <a:r>
              <a:rPr lang="en"/>
              <a:t>Frozen Solves</a:t>
            </a:r>
            <a:endParaRPr/>
          </a:p>
          <a:p>
            <a:pPr indent="-361950" lvl="0" marL="457200" rtl="0" algn="l">
              <a:spcBef>
                <a:spcPts val="0"/>
              </a:spcBef>
              <a:spcAft>
                <a:spcPts val="0"/>
              </a:spcAft>
              <a:buSzPts val="2100"/>
              <a:buChar char="▪"/>
            </a:pPr>
            <a:r>
              <a:rPr lang="en"/>
              <a:t>Performance Considerations</a:t>
            </a:r>
            <a:endParaRPr/>
          </a:p>
          <a:p>
            <a:pPr indent="-361950" lvl="0" marL="457200" rtl="0" algn="l">
              <a:spcBef>
                <a:spcPts val="0"/>
              </a:spcBef>
              <a:spcAft>
                <a:spcPts val="0"/>
              </a:spcAft>
              <a:buSzPts val="2100"/>
              <a:buChar char="▪"/>
            </a:pPr>
            <a:r>
              <a:rPr lang="en"/>
              <a:t>Advanced Data Handling with </a:t>
            </a:r>
            <a:r>
              <a:rPr lang="en">
                <a:latin typeface="Courier New"/>
                <a:ea typeface="Courier New"/>
                <a:cs typeface="Courier New"/>
                <a:sym typeface="Courier New"/>
              </a:rPr>
              <a:t>gamsapi</a:t>
            </a:r>
            <a:r>
              <a:rPr lang="en"/>
              <a:t> / </a:t>
            </a:r>
            <a:r>
              <a:rPr lang="en">
                <a:latin typeface="Courier New"/>
                <a:ea typeface="Courier New"/>
                <a:cs typeface="Courier New"/>
                <a:sym typeface="Courier New"/>
              </a:rPr>
              <a:t>GAMSPy</a:t>
            </a:r>
            <a:endParaRPr>
              <a:latin typeface="Courier New"/>
              <a:ea typeface="Courier New"/>
              <a:cs typeface="Courier New"/>
              <a:sym typeface="Courier New"/>
            </a:endParaRPr>
          </a:p>
        </p:txBody>
      </p:sp>
      <p:sp>
        <p:nvSpPr>
          <p:cNvPr id="381" name="Google Shape;381;p37"/>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82" name="Google Shape;382;p37"/>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Advanced Topics…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8"/>
          <p:cNvSpPr txBox="1"/>
          <p:nvPr/>
        </p:nvSpPr>
        <p:spPr>
          <a:xfrm>
            <a:off x="390100" y="1125800"/>
            <a:ext cx="8544000" cy="36879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t/>
            </a:r>
            <a:endParaRPr b="1" sz="1100">
              <a:solidFill>
                <a:srgbClr val="FAB76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9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389" name="Google Shape;389;p38"/>
          <p:cNvSpPr txBox="1"/>
          <p:nvPr>
            <p:ph idx="1" type="body"/>
          </p:nvPr>
        </p:nvSpPr>
        <p:spPr>
          <a:xfrm>
            <a:off x="292575" y="700090"/>
            <a:ext cx="6408000" cy="608100"/>
          </a:xfrm>
          <a:prstGeom prst="rect">
            <a:avLst/>
          </a:prstGeom>
        </p:spPr>
        <p:txBody>
          <a:bodyPr anchorCtr="0" anchor="t" bIns="34275" lIns="68575" spcFirstLastPara="1" rIns="68575" wrap="square" tIns="34275">
            <a:normAutofit/>
          </a:bodyPr>
          <a:lstStyle/>
          <a:p>
            <a:pPr indent="-299402" lvl="0" marL="342900" rtl="0" algn="l">
              <a:spcBef>
                <a:spcPts val="800"/>
              </a:spcBef>
              <a:spcAft>
                <a:spcPts val="0"/>
              </a:spcAft>
              <a:buSzPts val="2115"/>
              <a:buChar char="▪"/>
            </a:pPr>
            <a:r>
              <a:rPr lang="en" sz="2115"/>
              <a:t>C</a:t>
            </a:r>
            <a:r>
              <a:rPr lang="en" sz="2115"/>
              <a:t>ore of GAMS syntax</a:t>
            </a:r>
            <a:endParaRPr b="1" sz="542">
              <a:latin typeface="Courier New"/>
              <a:ea typeface="Courier New"/>
              <a:cs typeface="Courier New"/>
              <a:sym typeface="Courier New"/>
            </a:endParaRPr>
          </a:p>
        </p:txBody>
      </p:sp>
      <p:sp>
        <p:nvSpPr>
          <p:cNvPr id="390" name="Google Shape;390;p38"/>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Conditional Indexing</a:t>
            </a:r>
            <a:endParaRPr i="1">
              <a:solidFill>
                <a:schemeClr val="accent3"/>
              </a:solidFill>
            </a:endParaRPr>
          </a:p>
        </p:txBody>
      </p:sp>
      <p:sp>
        <p:nvSpPr>
          <p:cNvPr id="391" name="Google Shape;391;p38"/>
          <p:cNvSpPr txBox="1"/>
          <p:nvPr/>
        </p:nvSpPr>
        <p:spPr>
          <a:xfrm>
            <a:off x="554950" y="1155800"/>
            <a:ext cx="81852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Nested/Logical Chains</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t</a:t>
            </a:r>
            <a:r>
              <a:rPr b="1" lang="en">
                <a:solidFill>
                  <a:srgbClr val="D3D3D3"/>
                </a:solidFill>
                <a:latin typeface="Courier New"/>
                <a:ea typeface="Courier New"/>
                <a:cs typeface="Courier New"/>
                <a:sym typeface="Courier New"/>
              </a:rPr>
              <a:t>erm $ (logical_condition1 $ (logical_condition2</a:t>
            </a:r>
            <a:r>
              <a:rPr b="1" lang="en">
                <a:solidFill>
                  <a:srgbClr val="D3D3D3"/>
                </a:solidFill>
                <a:latin typeface="Courier New"/>
                <a:ea typeface="Courier New"/>
                <a:cs typeface="Courier New"/>
                <a:sym typeface="Courier New"/>
              </a:rPr>
              <a:t>$</a:t>
            </a:r>
            <a:r>
              <a:rPr b="1" lang="en">
                <a:solidFill>
                  <a:srgbClr val="D3D3D3"/>
                </a:solidFill>
                <a:latin typeface="Courier New"/>
                <a:ea typeface="Courier New"/>
                <a:cs typeface="Courier New"/>
                <a:sym typeface="Courier New"/>
              </a:rPr>
              <a:t>(...)))</a:t>
            </a:r>
            <a:endParaRPr b="1" i="1">
              <a:solidFill>
                <a:srgbClr val="D3D3D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term $ (logical_condition1 and logical_condition2 and ...)</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lt1"/>
              </a:solidFill>
              <a:latin typeface="Courier New"/>
              <a:ea typeface="Courier New"/>
              <a:cs typeface="Courier New"/>
              <a:sym typeface="Courier New"/>
            </a:endParaRPr>
          </a:p>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Left hand side</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rho(i) $ (sig(i) &lt;&gt; 0) = (1./sig(i)) - 1;</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lt1"/>
              </a:solidFill>
              <a:latin typeface="Courier New"/>
              <a:ea typeface="Courier New"/>
              <a:cs typeface="Courier New"/>
              <a:sym typeface="Courier New"/>
            </a:endParaRPr>
          </a:p>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Right hand side</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a = 2 $ (b &gt; 1.5);</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lt1"/>
              </a:solidFill>
              <a:latin typeface="Courier New"/>
              <a:ea typeface="Courier New"/>
              <a:cs typeface="Courier New"/>
              <a:sym typeface="Courier New"/>
            </a:endParaRPr>
          </a:p>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Within Equations</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sb(i)..  sum(j $ ij(i,j), x(i,j))  =l=  s(i);</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lt1"/>
              </a:solidFill>
              <a:latin typeface="Courier New"/>
              <a:ea typeface="Courier New"/>
              <a:cs typeface="Courier New"/>
              <a:sym typeface="Courier New"/>
            </a:endParaRPr>
          </a:p>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Over Domain of Definition</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gple(w,wp,te) $ ple(w,wp)..  yw(w,te) - yw(wp,te) =l= dpack;</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accent3"/>
              </a:solidFill>
              <a:latin typeface="Courier New"/>
              <a:ea typeface="Courier New"/>
              <a:cs typeface="Courier New"/>
              <a:sym typeface="Courier New"/>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9"/>
          <p:cNvSpPr txBox="1"/>
          <p:nvPr/>
        </p:nvSpPr>
        <p:spPr>
          <a:xfrm>
            <a:off x="390100" y="1125800"/>
            <a:ext cx="8544000" cy="36879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t/>
            </a:r>
            <a:endParaRPr b="1" sz="1100">
              <a:solidFill>
                <a:srgbClr val="FAB76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9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398" name="Google Shape;398;p39"/>
          <p:cNvSpPr txBox="1"/>
          <p:nvPr>
            <p:ph idx="1" type="body"/>
          </p:nvPr>
        </p:nvSpPr>
        <p:spPr>
          <a:xfrm>
            <a:off x="292575" y="700090"/>
            <a:ext cx="6408000" cy="608100"/>
          </a:xfrm>
          <a:prstGeom prst="rect">
            <a:avLst/>
          </a:prstGeom>
        </p:spPr>
        <p:txBody>
          <a:bodyPr anchorCtr="0" anchor="t" bIns="34275" lIns="68575" spcFirstLastPara="1" rIns="68575" wrap="square" tIns="34275">
            <a:normAutofit/>
          </a:bodyPr>
          <a:lstStyle/>
          <a:p>
            <a:pPr indent="-299402" lvl="0" marL="342900" rtl="0" algn="l">
              <a:spcBef>
                <a:spcPts val="800"/>
              </a:spcBef>
              <a:spcAft>
                <a:spcPts val="0"/>
              </a:spcAft>
              <a:buSzPts val="2115"/>
              <a:buChar char="▪"/>
            </a:pPr>
            <a:r>
              <a:rPr lang="en" sz="2115"/>
              <a:t>Core of GAMS syntax</a:t>
            </a:r>
            <a:endParaRPr b="1" sz="542">
              <a:latin typeface="Courier New"/>
              <a:ea typeface="Courier New"/>
              <a:cs typeface="Courier New"/>
              <a:sym typeface="Courier New"/>
            </a:endParaRPr>
          </a:p>
        </p:txBody>
      </p:sp>
      <p:sp>
        <p:nvSpPr>
          <p:cNvPr id="399" name="Google Shape;399;p39"/>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Conditional Indexing</a:t>
            </a:r>
            <a:endParaRPr i="1">
              <a:solidFill>
                <a:schemeClr val="accent3"/>
              </a:solidFill>
            </a:endParaRPr>
          </a:p>
        </p:txBody>
      </p:sp>
      <p:sp>
        <p:nvSpPr>
          <p:cNvPr id="400" name="Google Shape;400;p39"/>
          <p:cNvSpPr txBox="1"/>
          <p:nvPr/>
        </p:nvSpPr>
        <p:spPr>
          <a:xfrm>
            <a:off x="554950" y="1155800"/>
            <a:ext cx="81852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a:t>
            </a:r>
            <a:r>
              <a:rPr b="1" i="1" lang="en">
                <a:solidFill>
                  <a:schemeClr val="accent3"/>
                </a:solidFill>
                <a:latin typeface="Courier New"/>
                <a:ea typeface="Courier New"/>
                <a:cs typeface="Courier New"/>
                <a:sym typeface="Courier New"/>
              </a:rPr>
              <a:t>Nested/Logical Chains</a:t>
            </a:r>
            <a:endParaRPr b="1" i="1">
              <a:solidFill>
                <a:schemeClr val="accent3"/>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a:solidFill>
                  <a:srgbClr val="D3D3D3"/>
                </a:solidFill>
                <a:latin typeface="Courier New"/>
                <a:ea typeface="Courier New"/>
                <a:cs typeface="Courier New"/>
                <a:sym typeface="Courier New"/>
              </a:rPr>
              <a:t>term.</a:t>
            </a:r>
            <a:r>
              <a:rPr b="1" lang="en">
                <a:solidFill>
                  <a:srgbClr val="A4C2F4"/>
                </a:solidFill>
                <a:latin typeface="Courier New"/>
                <a:ea typeface="Courier New"/>
                <a:cs typeface="Courier New"/>
                <a:sym typeface="Courier New"/>
              </a:rPr>
              <a:t>where</a:t>
            </a:r>
            <a:r>
              <a:rPr b="1" lang="en">
                <a:solidFill>
                  <a:srgbClr val="D3D3D3"/>
                </a:solidFill>
                <a:latin typeface="Courier New"/>
                <a:ea typeface="Courier New"/>
                <a:cs typeface="Courier New"/>
                <a:sym typeface="Courier New"/>
              </a:rPr>
              <a:t>[logical_condition1.where[logical_condition2.where[...]]]</a:t>
            </a:r>
            <a:endParaRPr b="1">
              <a:solidFill>
                <a:srgbClr val="D3D3D3"/>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a:solidFill>
                  <a:srgbClr val="D3D3D3"/>
                </a:solidFill>
                <a:latin typeface="Courier New"/>
                <a:ea typeface="Courier New"/>
                <a:cs typeface="Courier New"/>
                <a:sym typeface="Courier New"/>
              </a:rPr>
              <a:t>term.</a:t>
            </a:r>
            <a:r>
              <a:rPr b="1" lang="en">
                <a:solidFill>
                  <a:srgbClr val="A4C2F4"/>
                </a:solidFill>
                <a:latin typeface="Courier New"/>
                <a:ea typeface="Courier New"/>
                <a:cs typeface="Courier New"/>
                <a:sym typeface="Courier New"/>
              </a:rPr>
              <a:t>where</a:t>
            </a:r>
            <a:r>
              <a:rPr b="1" lang="en">
                <a:solidFill>
                  <a:srgbClr val="D3D3D3"/>
                </a:solidFill>
                <a:latin typeface="Courier New"/>
                <a:ea typeface="Courier New"/>
                <a:cs typeface="Courier New"/>
                <a:sym typeface="Courier New"/>
              </a:rPr>
              <a:t>[logical_condition1 &amp; logical_condition2 &amp; ...]</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a:t>
            </a:r>
            <a:r>
              <a:rPr b="1" i="1" lang="en">
                <a:solidFill>
                  <a:schemeClr val="accent3"/>
                </a:solidFill>
                <a:latin typeface="Courier New"/>
                <a:ea typeface="Courier New"/>
                <a:cs typeface="Courier New"/>
                <a:sym typeface="Courier New"/>
              </a:rPr>
              <a:t>Left hand side</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rho[i].</a:t>
            </a:r>
            <a:r>
              <a:rPr b="1" lang="en">
                <a:solidFill>
                  <a:srgbClr val="A4C2F4"/>
                </a:solidFill>
                <a:latin typeface="Courier New"/>
                <a:ea typeface="Courier New"/>
                <a:cs typeface="Courier New"/>
                <a:sym typeface="Courier New"/>
              </a:rPr>
              <a:t>where</a:t>
            </a:r>
            <a:r>
              <a:rPr b="1" lang="en">
                <a:solidFill>
                  <a:srgbClr val="D3D3D3"/>
                </a:solidFill>
                <a:latin typeface="Courier New"/>
                <a:ea typeface="Courier New"/>
                <a:cs typeface="Courier New"/>
                <a:sym typeface="Courier New"/>
              </a:rPr>
              <a:t>[sig[i]] = (1/sig[i]) - 1</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a:t>
            </a:r>
            <a:r>
              <a:rPr b="1" i="1" lang="en">
                <a:solidFill>
                  <a:schemeClr val="accent3"/>
                </a:solidFill>
                <a:latin typeface="Courier New"/>
                <a:ea typeface="Courier New"/>
                <a:cs typeface="Courier New"/>
                <a:sym typeface="Courier New"/>
              </a:rPr>
              <a:t>Right hand side</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a = </a:t>
            </a:r>
            <a:r>
              <a:rPr b="1" lang="en">
                <a:solidFill>
                  <a:srgbClr val="A4C2F4"/>
                </a:solidFill>
                <a:latin typeface="Courier New"/>
                <a:ea typeface="Courier New"/>
                <a:cs typeface="Courier New"/>
                <a:sym typeface="Courier New"/>
              </a:rPr>
              <a:t>Number</a:t>
            </a:r>
            <a:r>
              <a:rPr b="1" lang="en">
                <a:solidFill>
                  <a:srgbClr val="D3D3D3"/>
                </a:solidFill>
                <a:latin typeface="Courier New"/>
                <a:ea typeface="Courier New"/>
                <a:cs typeface="Courier New"/>
                <a:sym typeface="Courier New"/>
              </a:rPr>
              <a:t>(2).</a:t>
            </a:r>
            <a:r>
              <a:rPr b="1" lang="en">
                <a:solidFill>
                  <a:srgbClr val="A4C2F4"/>
                </a:solidFill>
                <a:latin typeface="Courier New"/>
                <a:ea typeface="Courier New"/>
                <a:cs typeface="Courier New"/>
                <a:sym typeface="Courier New"/>
              </a:rPr>
              <a:t>where</a:t>
            </a:r>
            <a:r>
              <a:rPr b="1" lang="en">
                <a:solidFill>
                  <a:srgbClr val="D3D3D3"/>
                </a:solidFill>
                <a:latin typeface="Courier New"/>
                <a:ea typeface="Courier New"/>
                <a:cs typeface="Courier New"/>
                <a:sym typeface="Courier New"/>
              </a:rPr>
              <a:t>[b &gt; 1.5]</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a:t>
            </a:r>
            <a:r>
              <a:rPr b="1" i="1" lang="en">
                <a:solidFill>
                  <a:schemeClr val="accent3"/>
                </a:solidFill>
                <a:latin typeface="Courier New"/>
                <a:ea typeface="Courier New"/>
                <a:cs typeface="Courier New"/>
                <a:sym typeface="Courier New"/>
              </a:rPr>
              <a:t>Within Equations</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s</a:t>
            </a:r>
            <a:r>
              <a:rPr b="1" lang="en">
                <a:solidFill>
                  <a:srgbClr val="D3D3D3"/>
                </a:solidFill>
                <a:latin typeface="Courier New"/>
                <a:ea typeface="Courier New"/>
                <a:cs typeface="Courier New"/>
                <a:sym typeface="Courier New"/>
              </a:rPr>
              <a:t>b[i] = gp.</a:t>
            </a:r>
            <a:r>
              <a:rPr b="1" lang="en">
                <a:solidFill>
                  <a:srgbClr val="A4C2F4"/>
                </a:solidFill>
                <a:latin typeface="Courier New"/>
                <a:ea typeface="Courier New"/>
                <a:cs typeface="Courier New"/>
                <a:sym typeface="Courier New"/>
              </a:rPr>
              <a:t>Sum</a:t>
            </a:r>
            <a:r>
              <a:rPr b="1" lang="en">
                <a:solidFill>
                  <a:srgbClr val="D3D3D3"/>
                </a:solidFill>
                <a:latin typeface="Courier New"/>
                <a:ea typeface="Courier New"/>
                <a:cs typeface="Courier New"/>
                <a:sym typeface="Courier New"/>
              </a:rPr>
              <a:t>(j.</a:t>
            </a:r>
            <a:r>
              <a:rPr b="1" lang="en">
                <a:solidFill>
                  <a:srgbClr val="A4C2F4"/>
                </a:solidFill>
                <a:latin typeface="Courier New"/>
                <a:ea typeface="Courier New"/>
                <a:cs typeface="Courier New"/>
                <a:sym typeface="Courier New"/>
              </a:rPr>
              <a:t>where</a:t>
            </a:r>
            <a:r>
              <a:rPr b="1" lang="en">
                <a:solidFill>
                  <a:srgbClr val="D3D3D3"/>
                </a:solidFill>
                <a:latin typeface="Courier New"/>
                <a:ea typeface="Courier New"/>
                <a:cs typeface="Courier New"/>
                <a:sym typeface="Courier New"/>
              </a:rPr>
              <a:t>[ij[i,j]], x[i,j]) &lt;= s[i]</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i="1" lang="en">
                <a:solidFill>
                  <a:schemeClr val="accent3"/>
                </a:solidFill>
                <a:latin typeface="Courier New"/>
                <a:ea typeface="Courier New"/>
                <a:cs typeface="Courier New"/>
                <a:sym typeface="Courier New"/>
              </a:rPr>
              <a:t># </a:t>
            </a:r>
            <a:r>
              <a:rPr b="1" i="1" lang="en">
                <a:solidFill>
                  <a:schemeClr val="accent3"/>
                </a:solidFill>
                <a:latin typeface="Courier New"/>
                <a:ea typeface="Courier New"/>
                <a:cs typeface="Courier New"/>
                <a:sym typeface="Courier New"/>
              </a:rPr>
              <a:t>Over Domain of Definition</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a:solidFill>
                  <a:srgbClr val="D3D3D3"/>
                </a:solidFill>
                <a:latin typeface="Courier New"/>
                <a:ea typeface="Courier New"/>
                <a:cs typeface="Courier New"/>
                <a:sym typeface="Courier New"/>
              </a:rPr>
              <a:t>gple[w,wp,te].</a:t>
            </a:r>
            <a:r>
              <a:rPr b="1" lang="en">
                <a:solidFill>
                  <a:srgbClr val="A4C2F4"/>
                </a:solidFill>
                <a:latin typeface="Courier New"/>
                <a:ea typeface="Courier New"/>
                <a:cs typeface="Courier New"/>
                <a:sym typeface="Courier New"/>
              </a:rPr>
              <a:t>where</a:t>
            </a:r>
            <a:r>
              <a:rPr b="1" lang="en">
                <a:solidFill>
                  <a:srgbClr val="D3D3D3"/>
                </a:solidFill>
                <a:latin typeface="Courier New"/>
                <a:ea typeface="Courier New"/>
                <a:cs typeface="Courier New"/>
                <a:sym typeface="Courier New"/>
              </a:rPr>
              <a:t>[ple[w,wp]] = yw[w,te] - yw[wp,te] &lt;= dpack</a:t>
            </a:r>
            <a:endParaRPr b="1">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a:solidFill>
                <a:schemeClr val="accent3"/>
              </a:solidFill>
              <a:latin typeface="Courier New"/>
              <a:ea typeface="Courier New"/>
              <a:cs typeface="Courier New"/>
              <a:sym typeface="Courier New"/>
            </a:endParaRPr>
          </a:p>
        </p:txBody>
      </p:sp>
      <p:sp>
        <p:nvSpPr>
          <p:cNvPr id="401" name="Google Shape;401;p39"/>
          <p:cNvSpPr txBox="1"/>
          <p:nvPr/>
        </p:nvSpPr>
        <p:spPr>
          <a:xfrm rot="-420656">
            <a:off x="5884173" y="2388952"/>
            <a:ext cx="2448004" cy="1041001"/>
          </a:xfrm>
          <a:prstGeom prst="rect">
            <a:avLst/>
          </a:prstGeom>
          <a:noFill/>
          <a:ln cap="flat" cmpd="sng" w="28575">
            <a:solidFill>
              <a:srgbClr val="D9EAD3"/>
            </a:solidFill>
            <a:prstDash val="solid"/>
            <a:round/>
            <a:headEnd len="sm" w="sm" type="none"/>
            <a:tailEnd len="sm" w="sm" type="none"/>
          </a:ln>
        </p:spPr>
        <p:txBody>
          <a:bodyPr anchorCtr="0" anchor="t" bIns="68575" lIns="68575" spcFirstLastPara="1" rIns="68575" wrap="square" tIns="68575">
            <a:noAutofit/>
          </a:bodyPr>
          <a:lstStyle/>
          <a:p>
            <a:pPr indent="0" lvl="0" marL="0" rtl="0" algn="ctr">
              <a:spcBef>
                <a:spcPts val="0"/>
              </a:spcBef>
              <a:spcAft>
                <a:spcPts val="0"/>
              </a:spcAft>
              <a:buNone/>
            </a:pPr>
            <a:r>
              <a:rPr lang="en" sz="2700">
                <a:solidFill>
                  <a:srgbClr val="D9EAD3"/>
                </a:solidFill>
                <a:latin typeface="Caveat"/>
                <a:ea typeface="Caveat"/>
                <a:cs typeface="Caveat"/>
                <a:sym typeface="Caveat"/>
              </a:rPr>
              <a:t>Same principles apply in </a:t>
            </a:r>
            <a:r>
              <a:rPr lang="en" sz="2700">
                <a:solidFill>
                  <a:srgbClr val="D9EAD3"/>
                </a:solidFill>
                <a:latin typeface="Courier New"/>
                <a:ea typeface="Courier New"/>
                <a:cs typeface="Courier New"/>
                <a:sym typeface="Courier New"/>
              </a:rPr>
              <a:t>GAMSPy</a:t>
            </a:r>
            <a:endParaRPr sz="2700">
              <a:solidFill>
                <a:srgbClr val="D9EAD3"/>
              </a:solidFill>
              <a:latin typeface="Courier New"/>
              <a:ea typeface="Courier New"/>
              <a:cs typeface="Courier New"/>
              <a:sym typeface="Courier Ne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0"/>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
              <a:t>Easy to initialize symbols</a:t>
            </a:r>
            <a:endParaRPr/>
          </a:p>
          <a:p>
            <a:pPr indent="0" lvl="0" marL="0" rtl="0" algn="ctr">
              <a:spcBef>
                <a:spcPts val="800"/>
              </a:spcBef>
              <a:spcAft>
                <a:spcPts val="0"/>
              </a:spcAft>
              <a:buNone/>
            </a:pPr>
            <a:r>
              <a:t/>
            </a:r>
            <a:endParaRPr b="1">
              <a:latin typeface="Courier New"/>
              <a:ea typeface="Courier New"/>
              <a:cs typeface="Courier New"/>
              <a:sym typeface="Courier New"/>
            </a:endParaRPr>
          </a:p>
        </p:txBody>
      </p:sp>
      <p:sp>
        <p:nvSpPr>
          <p:cNvPr id="408" name="Google Shape;408;p40"/>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Indexing &amp; Slicing</a:t>
            </a:r>
            <a:endParaRPr i="1">
              <a:solidFill>
                <a:schemeClr val="accent3"/>
              </a:solidFill>
            </a:endParaRPr>
          </a:p>
        </p:txBody>
      </p:sp>
      <p:sp>
        <p:nvSpPr>
          <p:cNvPr id="409" name="Google Shape;409;p40"/>
          <p:cNvSpPr txBox="1"/>
          <p:nvPr/>
        </p:nvSpPr>
        <p:spPr>
          <a:xfrm>
            <a:off x="292575" y="1447175"/>
            <a:ext cx="39951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m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Container</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i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Set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m</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i</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records</a:t>
            </a:r>
            <a:r>
              <a:rPr b="1" lang="en" sz="1100">
                <a:solidFill>
                  <a:srgbClr val="FA8763"/>
                </a:solidFill>
                <a:highlight>
                  <a:srgbClr val="23262E"/>
                </a:highlight>
                <a:latin typeface="Courier New"/>
                <a:ea typeface="Courier New"/>
                <a:cs typeface="Courier New"/>
                <a:sym typeface="Courier New"/>
              </a:rPr>
              <a:t>=</a:t>
            </a:r>
            <a:r>
              <a:rPr b="1" lang="en" sz="1100">
                <a:solidFill>
                  <a:srgbClr val="6699CC"/>
                </a:solidFill>
                <a:highlight>
                  <a:srgbClr val="23262E"/>
                </a:highlight>
                <a:latin typeface="Courier New"/>
                <a:ea typeface="Courier New"/>
                <a:cs typeface="Courier New"/>
                <a:sym typeface="Courier New"/>
              </a:rPr>
              <a:t>list</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abc</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j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Set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m</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j</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records</a:t>
            </a:r>
            <a:r>
              <a:rPr b="1" lang="en" sz="1100">
                <a:solidFill>
                  <a:srgbClr val="FA8763"/>
                </a:solidFill>
                <a:highlight>
                  <a:srgbClr val="23262E"/>
                </a:highlight>
                <a:latin typeface="Courier New"/>
                <a:ea typeface="Courier New"/>
                <a:cs typeface="Courier New"/>
                <a:sym typeface="Courier New"/>
              </a:rPr>
              <a:t>=</a:t>
            </a:r>
            <a:r>
              <a:rPr b="1" lang="en" sz="1100">
                <a:solidFill>
                  <a:srgbClr val="6699CC"/>
                </a:solidFill>
                <a:highlight>
                  <a:srgbClr val="23262E"/>
                </a:highlight>
                <a:latin typeface="Courier New"/>
                <a:ea typeface="Courier New"/>
                <a:cs typeface="Courier New"/>
                <a:sym typeface="Courier New"/>
              </a:rPr>
              <a:t>list</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def</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d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Parameter</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m</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name</a:t>
            </a:r>
            <a:r>
              <a:rPr b="1" lang="en" sz="1100">
                <a:solidFill>
                  <a:srgbClr val="FA8763"/>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d</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domain</a:t>
            </a:r>
            <a:r>
              <a:rPr b="1" lang="en" sz="1100">
                <a:solidFill>
                  <a:srgbClr val="FA8763"/>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c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Parameter</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m</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name</a:t>
            </a:r>
            <a:r>
              <a:rPr b="1" lang="en" sz="1100">
                <a:solidFill>
                  <a:srgbClr val="FA8763"/>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c</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domain</a:t>
            </a:r>
            <a:r>
              <a:rPr b="1" lang="en" sz="1100">
                <a:solidFill>
                  <a:srgbClr val="FA8763"/>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d</a:t>
            </a:r>
            <a:r>
              <a:rPr b="1" lang="en" sz="1100">
                <a:solidFill>
                  <a:srgbClr val="5FB3B3"/>
                </a:solidFill>
                <a:highlight>
                  <a:srgbClr val="23262E"/>
                </a:highlight>
                <a:latin typeface="Courier New"/>
                <a:ea typeface="Courier New"/>
                <a:cs typeface="Courier New"/>
                <a:sym typeface="Courier New"/>
              </a:rPr>
              <a:t>[</a:t>
            </a:r>
            <a:r>
              <a:rPr b="1" lang="en" sz="1100">
                <a:solidFill>
                  <a:srgbClr val="C594C5"/>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1</a:t>
            </a:r>
            <a:endParaRPr b="1" sz="1100">
              <a:solidFill>
                <a:srgbClr val="FAB76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1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c</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90</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d</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1000</a:t>
            </a:r>
            <a:endParaRPr b="1" sz="1100">
              <a:solidFill>
                <a:srgbClr val="FAB76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9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410" name="Google Shape;410;p40"/>
          <p:cNvSpPr txBox="1"/>
          <p:nvPr/>
        </p:nvSpPr>
        <p:spPr>
          <a:xfrm>
            <a:off x="4572000" y="1447175"/>
            <a:ext cx="4362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i="1" lang="en" sz="1100">
                <a:solidFill>
                  <a:srgbClr val="6699CC"/>
                </a:solidFill>
                <a:highlight>
                  <a:srgbClr val="23262E"/>
                </a:highlight>
                <a:latin typeface="Courier New"/>
                <a:ea typeface="Courier New"/>
                <a:cs typeface="Courier New"/>
                <a:sym typeface="Courier New"/>
              </a:rPr>
              <a:t>print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d</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records</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   i  j  value</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0  a  d    1.0</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1  a  e    1.0</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2  a  f    1.0</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i="1" sz="700">
              <a:solidFill>
                <a:srgbClr val="6699CC"/>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1100">
                <a:solidFill>
                  <a:srgbClr val="6699CC"/>
                </a:solidFill>
                <a:highlight>
                  <a:srgbClr val="23262E"/>
                </a:highlight>
                <a:latin typeface="Courier New"/>
                <a:ea typeface="Courier New"/>
                <a:cs typeface="Courier New"/>
                <a:sym typeface="Courier New"/>
              </a:rPr>
              <a:t>print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c</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records</a:t>
            </a:r>
            <a:r>
              <a:rPr b="1" lang="en" sz="1100">
                <a:solidFill>
                  <a:srgbClr val="5FB3B3"/>
                </a:solidFill>
                <a:highlight>
                  <a:srgbClr val="23262E"/>
                </a:highlight>
                <a:latin typeface="Courier New"/>
                <a:ea typeface="Courier New"/>
                <a:cs typeface="Courier New"/>
                <a:sym typeface="Courier New"/>
              </a:rPr>
              <a:t>)</a:t>
            </a:r>
            <a:endParaRPr b="1" sz="11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   i  j  value</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0  a  d   0.09</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1  a  e   0.09</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2  a  f   0.09</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sz="2100">
              <a:solidFill>
                <a:schemeClr val="dk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p:nvPr/>
        </p:nvSpPr>
        <p:spPr>
          <a:xfrm>
            <a:off x="3653775" y="3040900"/>
            <a:ext cx="5186100" cy="18282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a:off x="3653800" y="935200"/>
            <a:ext cx="5186100" cy="1992300"/>
          </a:xfrm>
          <a:prstGeom prst="rect">
            <a:avLst/>
          </a:prstGeom>
          <a:solidFill>
            <a:schemeClr val="lt1"/>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txBox="1"/>
          <p:nvPr>
            <p:ph idx="12" type="sldNum"/>
          </p:nvPr>
        </p:nvSpPr>
        <p:spPr>
          <a:xfrm>
            <a:off x="8384400" y="4942872"/>
            <a:ext cx="548700" cy="222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96" name="Google Shape;96;p14"/>
          <p:cNvSpPr txBox="1"/>
          <p:nvPr/>
        </p:nvSpPr>
        <p:spPr>
          <a:xfrm>
            <a:off x="393625" y="935200"/>
            <a:ext cx="3085800" cy="1992300"/>
          </a:xfrm>
          <a:prstGeom prst="rect">
            <a:avLst/>
          </a:prstGeom>
          <a:solidFill>
            <a:schemeClr val="lt1"/>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Fira Sans Light"/>
              <a:ea typeface="Fira Sans Light"/>
              <a:cs typeface="Fira Sans Light"/>
              <a:sym typeface="Fira Sans Light"/>
            </a:endParaRPr>
          </a:p>
          <a:p>
            <a:pPr indent="0" lvl="0" marL="0" rtl="0" algn="l">
              <a:spcBef>
                <a:spcPts val="0"/>
              </a:spcBef>
              <a:spcAft>
                <a:spcPts val="0"/>
              </a:spcAft>
              <a:buNone/>
            </a:pPr>
            <a:r>
              <a:t/>
            </a:r>
            <a:endParaRPr sz="1200">
              <a:latin typeface="Fira Sans Light"/>
              <a:ea typeface="Fira Sans Light"/>
              <a:cs typeface="Fira Sans Light"/>
              <a:sym typeface="Fira Sans Light"/>
            </a:endParaRPr>
          </a:p>
          <a:p>
            <a:pPr indent="0" lvl="0" marL="0" rtl="0" algn="l">
              <a:spcBef>
                <a:spcPts val="0"/>
              </a:spcBef>
              <a:spcAft>
                <a:spcPts val="0"/>
              </a:spcAft>
              <a:buNone/>
            </a:pPr>
            <a:r>
              <a:rPr lang="en" sz="1200">
                <a:latin typeface="Fira Sans Light"/>
                <a:ea typeface="Fira Sans Light"/>
                <a:cs typeface="Fira Sans Light"/>
                <a:sym typeface="Fira Sans Light"/>
              </a:rPr>
              <a:t>Modeling Platform</a:t>
            </a:r>
            <a:endParaRPr sz="12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Fira Sans"/>
              <a:buChar char="■"/>
            </a:pPr>
            <a:r>
              <a:rPr b="1" lang="en" sz="1000">
                <a:latin typeface="Fira Sans"/>
                <a:ea typeface="Fira Sans"/>
                <a:cs typeface="Fira Sans"/>
                <a:sym typeface="Fira Sans"/>
              </a:rPr>
              <a:t>Platform Independent A</a:t>
            </a:r>
            <a:r>
              <a:rPr b="1" lang="en" sz="1000">
                <a:latin typeface="Fira Sans"/>
                <a:ea typeface="Fira Sans"/>
                <a:cs typeface="Fira Sans"/>
                <a:sym typeface="Fira Sans"/>
              </a:rPr>
              <a:t>lgebraic</a:t>
            </a:r>
            <a:r>
              <a:rPr b="1" lang="en" sz="1000">
                <a:latin typeface="Fira Sans"/>
                <a:ea typeface="Fira Sans"/>
                <a:cs typeface="Fira Sans"/>
                <a:sym typeface="Fira Sans"/>
              </a:rPr>
              <a:t> Modeling Language for Domain Experts </a:t>
            </a:r>
            <a:endParaRPr b="1" sz="10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Commercial and Academic Solvers</a:t>
            </a:r>
            <a:r>
              <a:rPr lang="en" sz="1000">
                <a:latin typeface="Fira Sans"/>
                <a:ea typeface="Fira Sans"/>
                <a:cs typeface="Fira Sans"/>
                <a:sym typeface="Fira Sans"/>
              </a:rPr>
              <a:t> (packaged)</a:t>
            </a:r>
            <a:endParaRPr sz="10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APIs for major programming languages </a:t>
            </a:r>
            <a:r>
              <a:rPr lang="en" sz="1000">
                <a:latin typeface="Fira Sans"/>
                <a:ea typeface="Fira Sans"/>
                <a:cs typeface="Fira Sans"/>
                <a:sym typeface="Fira Sans"/>
              </a:rPr>
              <a:t>(C++, Java, Python, Matlab and more)  </a:t>
            </a:r>
            <a:endParaRPr sz="1000">
              <a:latin typeface="Fira Sans"/>
              <a:ea typeface="Fira Sans"/>
              <a:cs typeface="Fira Sans"/>
              <a:sym typeface="Fira Sans"/>
            </a:endParaRPr>
          </a:p>
        </p:txBody>
      </p:sp>
      <p:sp>
        <p:nvSpPr>
          <p:cNvPr id="97" name="Google Shape;97;p14"/>
          <p:cNvSpPr txBox="1"/>
          <p:nvPr/>
        </p:nvSpPr>
        <p:spPr>
          <a:xfrm>
            <a:off x="6239625" y="1419413"/>
            <a:ext cx="2561100" cy="1251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Fira Sans Light"/>
                <a:ea typeface="Fira Sans Light"/>
                <a:cs typeface="Fira Sans Light"/>
                <a:sym typeface="Fira Sans Light"/>
              </a:rPr>
              <a:t>Graphical UI Generator</a:t>
            </a:r>
            <a:endParaRPr sz="1200">
              <a:latin typeface="Fira Sans Light"/>
              <a:ea typeface="Fira Sans Light"/>
              <a:cs typeface="Fira Sans Light"/>
              <a:sym typeface="Fira Sans Light"/>
            </a:endParaRPr>
          </a:p>
          <a:p>
            <a:pPr indent="-292100" lvl="0" marL="457200" rtl="0" algn="l">
              <a:spcBef>
                <a:spcPts val="1000"/>
              </a:spcBef>
              <a:spcAft>
                <a:spcPts val="0"/>
              </a:spcAft>
              <a:buClr>
                <a:srgbClr val="999999"/>
              </a:buClr>
              <a:buSzPts val="1000"/>
              <a:buFont typeface="Fira Sans"/>
              <a:buChar char="■"/>
            </a:pPr>
            <a:r>
              <a:rPr b="1" lang="en" sz="1000">
                <a:latin typeface="Fira Sans"/>
                <a:ea typeface="Fira Sans"/>
                <a:cs typeface="Fira Sans"/>
                <a:sym typeface="Fira Sans"/>
              </a:rPr>
              <a:t>Turns models into </a:t>
            </a:r>
            <a:br>
              <a:rPr b="1" lang="en" sz="1000">
                <a:latin typeface="Fira Sans"/>
                <a:ea typeface="Fira Sans"/>
                <a:cs typeface="Fira Sans"/>
                <a:sym typeface="Fira Sans"/>
              </a:rPr>
            </a:br>
            <a:r>
              <a:rPr b="1" lang="en" sz="1000">
                <a:latin typeface="Fira Sans"/>
                <a:ea typeface="Fira Sans"/>
                <a:cs typeface="Fira Sans"/>
                <a:sym typeface="Fira Sans"/>
              </a:rPr>
              <a:t>web applications for end users</a:t>
            </a:r>
            <a:endParaRPr b="1" sz="1000">
              <a:latin typeface="Fira Sans"/>
              <a:ea typeface="Fira Sans"/>
              <a:cs typeface="Fira Sans"/>
              <a:sym typeface="Fira Sans"/>
            </a:endParaRPr>
          </a:p>
          <a:p>
            <a:pPr indent="-292100" lvl="0" marL="457200" rtl="0" algn="l">
              <a:spcBef>
                <a:spcPts val="0"/>
              </a:spcBef>
              <a:spcAft>
                <a:spcPts val="0"/>
              </a:spcAft>
              <a:buClr>
                <a:srgbClr val="999999"/>
              </a:buClr>
              <a:buSzPts val="1000"/>
              <a:buFont typeface="Fira Sans"/>
              <a:buChar char="■"/>
            </a:pPr>
            <a:r>
              <a:rPr b="1" lang="en" sz="1000">
                <a:latin typeface="Fira Sans"/>
                <a:ea typeface="Fira Sans"/>
                <a:cs typeface="Fira Sans"/>
                <a:sym typeface="Fira Sans"/>
              </a:rPr>
              <a:t>Extendable with custom code</a:t>
            </a:r>
            <a:endParaRPr b="1" sz="1000">
              <a:latin typeface="Fira Sans"/>
              <a:ea typeface="Fira Sans"/>
              <a:cs typeface="Fira Sans"/>
              <a:sym typeface="Fira Sans"/>
            </a:endParaRPr>
          </a:p>
          <a:p>
            <a:pPr indent="-292100" lvl="0" marL="457200" rtl="0" algn="l">
              <a:spcBef>
                <a:spcPts val="0"/>
              </a:spcBef>
              <a:spcAft>
                <a:spcPts val="0"/>
              </a:spcAft>
              <a:buClr>
                <a:srgbClr val="999999"/>
              </a:buClr>
              <a:buSzPts val="1000"/>
              <a:buFont typeface="Fira Sans"/>
              <a:buChar char="■"/>
            </a:pPr>
            <a:r>
              <a:rPr b="1" lang="en" sz="1000">
                <a:latin typeface="Fira Sans"/>
                <a:ea typeface="Fira Sans"/>
                <a:cs typeface="Fira Sans"/>
                <a:sym typeface="Fira Sans"/>
              </a:rPr>
              <a:t>Local or Server Installation</a:t>
            </a:r>
            <a:endParaRPr b="1" sz="1000">
              <a:latin typeface="Fira Sans"/>
              <a:ea typeface="Fira Sans"/>
              <a:cs typeface="Fira Sans"/>
              <a:sym typeface="Fira Sans"/>
            </a:endParaRPr>
          </a:p>
        </p:txBody>
      </p:sp>
      <p:sp>
        <p:nvSpPr>
          <p:cNvPr id="98" name="Google Shape;98;p14"/>
          <p:cNvSpPr txBox="1"/>
          <p:nvPr/>
        </p:nvSpPr>
        <p:spPr>
          <a:xfrm>
            <a:off x="6427125" y="3345425"/>
            <a:ext cx="2373600" cy="1386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Fira Sans Light"/>
                <a:ea typeface="Fira Sans Light"/>
                <a:cs typeface="Fira Sans Light"/>
                <a:sym typeface="Fira Sans Light"/>
              </a:rPr>
              <a:t>Deployment Solution</a:t>
            </a:r>
            <a:endParaRPr sz="1200">
              <a:latin typeface="Fira Sans Light"/>
              <a:ea typeface="Fira Sans Light"/>
              <a:cs typeface="Fira Sans Light"/>
              <a:sym typeface="Fira Sans Light"/>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Solves GAMS models on centralized resources</a:t>
            </a:r>
            <a:r>
              <a:rPr lang="en" sz="1000">
                <a:latin typeface="Fira Sans"/>
                <a:ea typeface="Fira Sans"/>
                <a:cs typeface="Fira Sans"/>
                <a:sym typeface="Fira Sans"/>
              </a:rPr>
              <a:t> </a:t>
            </a:r>
            <a:br>
              <a:rPr lang="en" sz="1000">
                <a:latin typeface="Fira Sans"/>
                <a:ea typeface="Fira Sans"/>
                <a:cs typeface="Fira Sans"/>
                <a:sym typeface="Fira Sans"/>
              </a:rPr>
            </a:br>
            <a:r>
              <a:rPr lang="en" sz="1000">
                <a:latin typeface="Fira Sans"/>
                <a:ea typeface="Fira Sans"/>
                <a:cs typeface="Fira Sans"/>
                <a:sym typeface="Fira Sans"/>
              </a:rPr>
              <a:t>(on-prem or cloud)</a:t>
            </a:r>
            <a:endParaRPr sz="1000">
              <a:latin typeface="Fira Sans"/>
              <a:ea typeface="Fira Sans"/>
              <a:cs typeface="Fira Sans"/>
              <a:sym typeface="Fira Sans"/>
            </a:endParaRPr>
          </a:p>
          <a:p>
            <a:pPr indent="-292100" lvl="0" marL="457200" rtl="0" algn="l">
              <a:spcBef>
                <a:spcPts val="0"/>
              </a:spcBef>
              <a:spcAft>
                <a:spcPts val="0"/>
              </a:spcAft>
              <a:buClr>
                <a:srgbClr val="999999"/>
              </a:buClr>
              <a:buSzPts val="1000"/>
              <a:buFont typeface="IBM Plex Sans"/>
              <a:buChar char="■"/>
            </a:pPr>
            <a:r>
              <a:rPr b="1" lang="en" sz="1000">
                <a:latin typeface="Fira Sans"/>
                <a:ea typeface="Fira Sans"/>
                <a:cs typeface="Fira Sans"/>
                <a:sym typeface="Fira Sans"/>
              </a:rPr>
              <a:t>REST API</a:t>
            </a:r>
            <a:r>
              <a:rPr lang="en" sz="1000">
                <a:latin typeface="Fira Sans"/>
                <a:ea typeface="Fira Sans"/>
                <a:cs typeface="Fira Sans"/>
                <a:sym typeface="Fira Sans"/>
              </a:rPr>
              <a:t> </a:t>
            </a:r>
            <a:br>
              <a:rPr lang="en" sz="1000">
                <a:latin typeface="Fira Sans"/>
                <a:ea typeface="Fira Sans"/>
                <a:cs typeface="Fira Sans"/>
                <a:sym typeface="Fira Sans"/>
              </a:rPr>
            </a:br>
            <a:r>
              <a:rPr lang="en" sz="1000">
                <a:latin typeface="Fira Sans"/>
                <a:ea typeface="Fira Sans"/>
                <a:cs typeface="Fira Sans"/>
                <a:sym typeface="Fira Sans"/>
              </a:rPr>
              <a:t>(user &amp; job management)</a:t>
            </a:r>
            <a:endParaRPr sz="1000">
              <a:latin typeface="Fira Sans"/>
              <a:ea typeface="Fira Sans"/>
              <a:cs typeface="Fira Sans"/>
              <a:sym typeface="Fira Sans"/>
            </a:endParaRPr>
          </a:p>
          <a:p>
            <a:pPr indent="-292100" lvl="0" marL="457200" rtl="0" algn="l">
              <a:spcBef>
                <a:spcPts val="0"/>
              </a:spcBef>
              <a:spcAft>
                <a:spcPts val="0"/>
              </a:spcAft>
              <a:buClr>
                <a:srgbClr val="999999"/>
              </a:buClr>
              <a:buSzPts val="1000"/>
              <a:buFont typeface="Fira Sans"/>
              <a:buChar char="■"/>
            </a:pPr>
            <a:r>
              <a:rPr b="1" lang="en" sz="1000">
                <a:latin typeface="Fira Sans"/>
                <a:ea typeface="Fira Sans"/>
                <a:cs typeface="Fira Sans"/>
                <a:sym typeface="Fira Sans"/>
              </a:rPr>
              <a:t>GAMS  job scheduling &amp; </a:t>
            </a:r>
            <a:br>
              <a:rPr b="1" lang="en" sz="1000">
                <a:latin typeface="Fira Sans"/>
                <a:ea typeface="Fira Sans"/>
                <a:cs typeface="Fira Sans"/>
                <a:sym typeface="Fira Sans"/>
              </a:rPr>
            </a:br>
            <a:r>
              <a:rPr b="1" lang="en" sz="1000">
                <a:latin typeface="Fira Sans"/>
                <a:ea typeface="Fira Sans"/>
                <a:cs typeface="Fira Sans"/>
                <a:sym typeface="Fira Sans"/>
              </a:rPr>
              <a:t>Load balancing</a:t>
            </a:r>
            <a:endParaRPr b="1" sz="1000">
              <a:latin typeface="Fira Sans"/>
              <a:ea typeface="Fira Sans"/>
              <a:cs typeface="Fira Sans"/>
              <a:sym typeface="Fira Sans"/>
            </a:endParaRPr>
          </a:p>
        </p:txBody>
      </p:sp>
      <p:pic>
        <p:nvPicPr>
          <p:cNvPr id="99" name="Google Shape;99;p14"/>
          <p:cNvPicPr preferRelativeResize="0"/>
          <p:nvPr/>
        </p:nvPicPr>
        <p:blipFill>
          <a:blip r:embed="rId3">
            <a:alphaModFix/>
          </a:blip>
          <a:stretch>
            <a:fillRect/>
          </a:stretch>
        </p:blipFill>
        <p:spPr>
          <a:xfrm>
            <a:off x="4012887" y="1076095"/>
            <a:ext cx="1770030" cy="1013644"/>
          </a:xfrm>
          <a:prstGeom prst="rect">
            <a:avLst/>
          </a:prstGeom>
          <a:noFill/>
          <a:ln>
            <a:noFill/>
          </a:ln>
        </p:spPr>
      </p:pic>
      <p:grpSp>
        <p:nvGrpSpPr>
          <p:cNvPr id="100" name="Google Shape;100;p14"/>
          <p:cNvGrpSpPr/>
          <p:nvPr/>
        </p:nvGrpSpPr>
        <p:grpSpPr>
          <a:xfrm>
            <a:off x="3708141" y="3489762"/>
            <a:ext cx="2694526" cy="1251367"/>
            <a:chOff x="1323074" y="989550"/>
            <a:chExt cx="3454963" cy="1782828"/>
          </a:xfrm>
        </p:grpSpPr>
        <p:sp>
          <p:nvSpPr>
            <p:cNvPr descr="Cloud" id="101" name="Google Shape;101;p14"/>
            <p:cNvSpPr/>
            <p:nvPr/>
          </p:nvSpPr>
          <p:spPr>
            <a:xfrm>
              <a:off x="2063095" y="989550"/>
              <a:ext cx="2714942" cy="1752130"/>
            </a:xfrm>
            <a:custGeom>
              <a:rect b="b" l="l" r="r" t="t"/>
              <a:pathLst>
                <a:path extrusionOk="0" h="1684740" w="2959065">
                  <a:moveTo>
                    <a:pt x="2541262" y="838600"/>
                  </a:moveTo>
                  <a:cubicBezTo>
                    <a:pt x="2530729" y="838600"/>
                    <a:pt x="2516685" y="838600"/>
                    <a:pt x="2506152" y="838600"/>
                  </a:cubicBezTo>
                  <a:cubicBezTo>
                    <a:pt x="2506152" y="838600"/>
                    <a:pt x="2506152" y="838600"/>
                    <a:pt x="2506152" y="838600"/>
                  </a:cubicBezTo>
                  <a:cubicBezTo>
                    <a:pt x="2506152" y="666563"/>
                    <a:pt x="2421889" y="508569"/>
                    <a:pt x="2284962" y="410263"/>
                  </a:cubicBezTo>
                  <a:cubicBezTo>
                    <a:pt x="2144524" y="311956"/>
                    <a:pt x="1965465" y="287379"/>
                    <a:pt x="1803960" y="343554"/>
                  </a:cubicBezTo>
                  <a:cubicBezTo>
                    <a:pt x="1670544" y="83743"/>
                    <a:pt x="1375623" y="-49673"/>
                    <a:pt x="1094747" y="17035"/>
                  </a:cubicBezTo>
                  <a:cubicBezTo>
                    <a:pt x="813870" y="83743"/>
                    <a:pt x="610234" y="336532"/>
                    <a:pt x="610234" y="627942"/>
                  </a:cubicBezTo>
                  <a:cubicBezTo>
                    <a:pt x="610234" y="627942"/>
                    <a:pt x="610234" y="631453"/>
                    <a:pt x="610234" y="634964"/>
                  </a:cubicBezTo>
                  <a:cubicBezTo>
                    <a:pt x="417131" y="603365"/>
                    <a:pt x="224029" y="684117"/>
                    <a:pt x="104656" y="838600"/>
                  </a:cubicBezTo>
                  <a:cubicBezTo>
                    <a:pt x="-11206" y="996593"/>
                    <a:pt x="-32271" y="1203739"/>
                    <a:pt x="48481" y="1379287"/>
                  </a:cubicBezTo>
                  <a:cubicBezTo>
                    <a:pt x="132744" y="1554836"/>
                    <a:pt x="308292" y="1670697"/>
                    <a:pt x="501394" y="1681230"/>
                  </a:cubicBezTo>
                  <a:lnTo>
                    <a:pt x="501394" y="1684741"/>
                  </a:lnTo>
                  <a:lnTo>
                    <a:pt x="2537751" y="1684741"/>
                  </a:lnTo>
                  <a:cubicBezTo>
                    <a:pt x="2769474" y="1684741"/>
                    <a:pt x="2959066" y="1495149"/>
                    <a:pt x="2959066" y="1263426"/>
                  </a:cubicBezTo>
                  <a:cubicBezTo>
                    <a:pt x="2959066" y="1031703"/>
                    <a:pt x="2772985" y="838600"/>
                    <a:pt x="2541262" y="838600"/>
                  </a:cubicBezTo>
                  <a:close/>
                </a:path>
              </a:pathLst>
            </a:custGeom>
            <a:solidFill>
              <a:srgbClr val="BFC3D6"/>
            </a:solid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ontserrat"/>
                <a:ea typeface="Montserrat"/>
                <a:cs typeface="Montserrat"/>
                <a:sym typeface="Montserrat"/>
              </a:endParaRPr>
            </a:p>
          </p:txBody>
        </p:sp>
        <p:grpSp>
          <p:nvGrpSpPr>
            <p:cNvPr id="102" name="Google Shape;102;p14"/>
            <p:cNvGrpSpPr/>
            <p:nvPr/>
          </p:nvGrpSpPr>
          <p:grpSpPr>
            <a:xfrm>
              <a:off x="2846991" y="2317855"/>
              <a:ext cx="1508575" cy="278399"/>
              <a:chOff x="4583391" y="2033238"/>
              <a:chExt cx="3431700" cy="633300"/>
            </a:xfrm>
          </p:grpSpPr>
          <p:sp>
            <p:nvSpPr>
              <p:cNvPr id="103" name="Google Shape;103;p14"/>
              <p:cNvSpPr/>
              <p:nvPr/>
            </p:nvSpPr>
            <p:spPr>
              <a:xfrm>
                <a:off x="4583391" y="2259896"/>
                <a:ext cx="3431700" cy="235200"/>
              </a:xfrm>
              <a:prstGeom prst="rect">
                <a:avLst/>
              </a:prstGeom>
              <a:solidFill>
                <a:srgbClr val="7F8DA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800">
                  <a:solidFill>
                    <a:srgbClr val="252B39"/>
                  </a:solidFill>
                  <a:latin typeface="Montserrat Black"/>
                  <a:ea typeface="Montserrat Black"/>
                  <a:cs typeface="Montserrat Black"/>
                  <a:sym typeface="Montserrat Black"/>
                </a:endParaRPr>
              </a:p>
            </p:txBody>
          </p:sp>
          <p:sp>
            <p:nvSpPr>
              <p:cNvPr id="104" name="Google Shape;104;p14"/>
              <p:cNvSpPr/>
              <p:nvPr/>
            </p:nvSpPr>
            <p:spPr>
              <a:xfrm>
                <a:off x="5274955" y="2033238"/>
                <a:ext cx="734400" cy="633300"/>
              </a:xfrm>
              <a:prstGeom prst="hexagon">
                <a:avLst>
                  <a:gd fmla="val 25000" name="adj"/>
                  <a:gd fmla="val 115470" name="vf"/>
                </a:avLst>
              </a:prstGeom>
              <a:solidFill>
                <a:srgbClr val="F4971A"/>
              </a:solidFill>
              <a:ln cap="flat" cmpd="sng" w="19050">
                <a:solidFill>
                  <a:srgbClr val="FFFFFF"/>
                </a:solidFill>
                <a:prstDash val="solid"/>
                <a:miter lim="800000"/>
                <a:headEnd len="sm" w="sm" type="none"/>
                <a:tailEnd len="sm" w="sm" type="none"/>
              </a:ln>
            </p:spPr>
            <p:txBody>
              <a:bodyPr anchorCtr="0" anchor="ctr" bIns="45700" lIns="18000" spcFirstLastPara="1" rIns="18000" wrap="square" tIns="45700">
                <a:noAutofit/>
              </a:bodyPr>
              <a:lstStyle/>
              <a:p>
                <a:pPr indent="0" lvl="0" marL="0" marR="0" rtl="0" algn="ctr">
                  <a:spcBef>
                    <a:spcPts val="0"/>
                  </a:spcBef>
                  <a:spcAft>
                    <a:spcPts val="0"/>
                  </a:spcAft>
                  <a:buNone/>
                </a:pPr>
                <a:r>
                  <a:rPr lang="en" sz="700">
                    <a:solidFill>
                      <a:srgbClr val="FFFFFF"/>
                    </a:solidFill>
                    <a:latin typeface="Montserrat Black"/>
                    <a:ea typeface="Montserrat Black"/>
                    <a:cs typeface="Montserrat Black"/>
                    <a:sym typeface="Montserrat Black"/>
                  </a:rPr>
                  <a:t>3</a:t>
                </a:r>
                <a:endParaRPr sz="700">
                  <a:solidFill>
                    <a:srgbClr val="FFFFFF"/>
                  </a:solidFill>
                  <a:latin typeface="Montserrat Black"/>
                  <a:ea typeface="Montserrat Black"/>
                  <a:cs typeface="Montserrat Black"/>
                  <a:sym typeface="Montserrat Black"/>
                </a:endParaRPr>
              </a:p>
            </p:txBody>
          </p:sp>
          <p:sp>
            <p:nvSpPr>
              <p:cNvPr id="105" name="Google Shape;105;p14"/>
              <p:cNvSpPr/>
              <p:nvPr/>
            </p:nvSpPr>
            <p:spPr>
              <a:xfrm>
                <a:off x="6108843" y="2033238"/>
                <a:ext cx="734400" cy="633300"/>
              </a:xfrm>
              <a:prstGeom prst="hexagon">
                <a:avLst>
                  <a:gd fmla="val 25000" name="adj"/>
                  <a:gd fmla="val 115470" name="vf"/>
                </a:avLst>
              </a:prstGeom>
              <a:solidFill>
                <a:srgbClr val="F4971A"/>
              </a:solidFill>
              <a:ln cap="flat" cmpd="sng" w="19050">
                <a:solidFill>
                  <a:srgbClr val="FFFFFF"/>
                </a:solidFill>
                <a:prstDash val="solid"/>
                <a:miter lim="800000"/>
                <a:headEnd len="sm" w="sm" type="none"/>
                <a:tailEnd len="sm" w="sm" type="none"/>
              </a:ln>
            </p:spPr>
            <p:txBody>
              <a:bodyPr anchorCtr="0" anchor="ctr" bIns="45700" lIns="18000" spcFirstLastPara="1" rIns="18000" wrap="square" tIns="45700">
                <a:noAutofit/>
              </a:bodyPr>
              <a:lstStyle/>
              <a:p>
                <a:pPr indent="0" lvl="0" marL="0" marR="0" rtl="0" algn="ctr">
                  <a:spcBef>
                    <a:spcPts val="0"/>
                  </a:spcBef>
                  <a:spcAft>
                    <a:spcPts val="0"/>
                  </a:spcAft>
                  <a:buNone/>
                </a:pPr>
                <a:r>
                  <a:rPr lang="en" sz="700">
                    <a:solidFill>
                      <a:srgbClr val="FFFFFF"/>
                    </a:solidFill>
                    <a:latin typeface="Montserrat Black"/>
                    <a:ea typeface="Montserrat Black"/>
                    <a:cs typeface="Montserrat Black"/>
                    <a:sym typeface="Montserrat Black"/>
                  </a:rPr>
                  <a:t>2</a:t>
                </a:r>
                <a:endParaRPr sz="700">
                  <a:solidFill>
                    <a:srgbClr val="FFFFFF"/>
                  </a:solidFill>
                  <a:latin typeface="Montserrat Black"/>
                  <a:ea typeface="Montserrat Black"/>
                  <a:cs typeface="Montserrat Black"/>
                  <a:sym typeface="Montserrat Black"/>
                </a:endParaRPr>
              </a:p>
            </p:txBody>
          </p:sp>
          <p:sp>
            <p:nvSpPr>
              <p:cNvPr id="106" name="Google Shape;106;p14"/>
              <p:cNvSpPr/>
              <p:nvPr/>
            </p:nvSpPr>
            <p:spPr>
              <a:xfrm>
                <a:off x="6942732" y="2033238"/>
                <a:ext cx="734400" cy="633300"/>
              </a:xfrm>
              <a:prstGeom prst="hexagon">
                <a:avLst>
                  <a:gd fmla="val 25000" name="adj"/>
                  <a:gd fmla="val 115470" name="vf"/>
                </a:avLst>
              </a:prstGeom>
              <a:solidFill>
                <a:srgbClr val="F4971A"/>
              </a:solidFill>
              <a:ln cap="flat" cmpd="sng" w="19050">
                <a:solidFill>
                  <a:srgbClr val="FFFFFF"/>
                </a:solidFill>
                <a:prstDash val="solid"/>
                <a:miter lim="800000"/>
                <a:headEnd len="sm" w="sm" type="none"/>
                <a:tailEnd len="sm" w="sm" type="none"/>
              </a:ln>
            </p:spPr>
            <p:txBody>
              <a:bodyPr anchorCtr="0" anchor="ctr" bIns="45700" lIns="18000" spcFirstLastPara="1" rIns="18000" wrap="square" tIns="45700">
                <a:noAutofit/>
              </a:bodyPr>
              <a:lstStyle/>
              <a:p>
                <a:pPr indent="0" lvl="0" marL="0" marR="0" rtl="0" algn="ctr">
                  <a:spcBef>
                    <a:spcPts val="0"/>
                  </a:spcBef>
                  <a:spcAft>
                    <a:spcPts val="0"/>
                  </a:spcAft>
                  <a:buNone/>
                </a:pPr>
                <a:r>
                  <a:rPr lang="en" sz="700">
                    <a:solidFill>
                      <a:srgbClr val="FFFFFF"/>
                    </a:solidFill>
                    <a:latin typeface="Montserrat Black"/>
                    <a:ea typeface="Montserrat Black"/>
                    <a:cs typeface="Montserrat Black"/>
                    <a:sym typeface="Montserrat Black"/>
                  </a:rPr>
                  <a:t>1</a:t>
                </a:r>
                <a:endParaRPr sz="700">
                  <a:solidFill>
                    <a:srgbClr val="FFFFFF"/>
                  </a:solidFill>
                  <a:latin typeface="Montserrat Black"/>
                  <a:ea typeface="Montserrat Black"/>
                  <a:cs typeface="Montserrat Black"/>
                  <a:sym typeface="Montserrat Black"/>
                </a:endParaRPr>
              </a:p>
            </p:txBody>
          </p:sp>
        </p:grpSp>
        <p:pic>
          <p:nvPicPr>
            <p:cNvPr id="107" name="Google Shape;107;p14"/>
            <p:cNvPicPr preferRelativeResize="0"/>
            <p:nvPr/>
          </p:nvPicPr>
          <p:blipFill rotWithShape="1">
            <a:blip r:embed="rId4">
              <a:alphaModFix/>
            </a:blip>
            <a:srcRect b="0" l="0" r="0" t="0"/>
            <a:stretch/>
          </p:blipFill>
          <p:spPr>
            <a:xfrm>
              <a:off x="3650850" y="1245529"/>
              <a:ext cx="625199" cy="1010342"/>
            </a:xfrm>
            <a:prstGeom prst="rect">
              <a:avLst/>
            </a:prstGeom>
            <a:noFill/>
            <a:ln>
              <a:noFill/>
            </a:ln>
          </p:spPr>
        </p:pic>
        <p:pic>
          <p:nvPicPr>
            <p:cNvPr descr="Icon&#10;&#10;Description automatically generated" id="108" name="Google Shape;108;p14"/>
            <p:cNvPicPr preferRelativeResize="0"/>
            <p:nvPr/>
          </p:nvPicPr>
          <p:blipFill rotWithShape="1">
            <a:blip r:embed="rId5">
              <a:alphaModFix/>
            </a:blip>
            <a:srcRect b="0" l="0" r="0" t="0"/>
            <a:stretch/>
          </p:blipFill>
          <p:spPr>
            <a:xfrm>
              <a:off x="4276053" y="1272807"/>
              <a:ext cx="459129" cy="459131"/>
            </a:xfrm>
            <a:prstGeom prst="rect">
              <a:avLst/>
            </a:prstGeom>
            <a:noFill/>
            <a:ln>
              <a:noFill/>
            </a:ln>
          </p:spPr>
        </p:pic>
        <p:sp>
          <p:nvSpPr>
            <p:cNvPr id="109" name="Google Shape;109;p14"/>
            <p:cNvSpPr/>
            <p:nvPr/>
          </p:nvSpPr>
          <p:spPr>
            <a:xfrm>
              <a:off x="1323074" y="2092878"/>
              <a:ext cx="1168500" cy="679500"/>
            </a:xfrm>
            <a:prstGeom prst="parallelogram">
              <a:avLst>
                <a:gd fmla="val 25000" name="adj"/>
              </a:avLst>
            </a:prstGeom>
            <a:gradFill>
              <a:gsLst>
                <a:gs pos="0">
                  <a:srgbClr val="4D5058"/>
                </a:gs>
                <a:gs pos="50000">
                  <a:srgbClr val="242A3A"/>
                </a:gs>
                <a:gs pos="100000">
                  <a:srgbClr val="1E2433"/>
                </a:gs>
              </a:gsLst>
              <a:lin ang="5400700" scaled="0"/>
            </a:gradFill>
            <a:ln>
              <a:noFill/>
            </a:ln>
            <a:effectLst>
              <a:outerShdw blurRad="57150" rotWithShape="0" algn="ctr" dir="5400000" dist="19050">
                <a:srgbClr val="000000">
                  <a:alpha val="627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700" u="none" cap="none" strike="noStrike">
                  <a:solidFill>
                    <a:srgbClr val="FFFFFF"/>
                  </a:solidFill>
                  <a:latin typeface="Montserrat Black"/>
                  <a:ea typeface="Montserrat Black"/>
                  <a:cs typeface="Montserrat Black"/>
                  <a:sym typeface="Montserrat Black"/>
                </a:rPr>
                <a:t>Gateway</a:t>
              </a:r>
              <a:br>
                <a:rPr b="0" i="0" lang="en" sz="700" u="none" cap="none" strike="noStrike">
                  <a:solidFill>
                    <a:srgbClr val="FFFFFF"/>
                  </a:solidFill>
                  <a:latin typeface="Montserrat Black"/>
                  <a:ea typeface="Montserrat Black"/>
                  <a:cs typeface="Montserrat Black"/>
                  <a:sym typeface="Montserrat Black"/>
                </a:rPr>
              </a:br>
              <a:r>
                <a:rPr b="0" i="0" lang="en" sz="700" u="none" cap="none" strike="noStrike">
                  <a:solidFill>
                    <a:srgbClr val="FFFFFF"/>
                  </a:solidFill>
                  <a:latin typeface="Montserrat ExtraLight"/>
                  <a:ea typeface="Montserrat ExtraLight"/>
                  <a:cs typeface="Montserrat ExtraLight"/>
                  <a:sym typeface="Montserrat ExtraLight"/>
                </a:rPr>
                <a:t>REST API</a:t>
              </a:r>
              <a:endParaRPr b="0" i="0" sz="700" u="none" cap="none" strike="noStrike">
                <a:solidFill>
                  <a:srgbClr val="FFFFFF"/>
                </a:solidFill>
                <a:latin typeface="Montserrat ExtraLight"/>
                <a:ea typeface="Montserrat ExtraLight"/>
                <a:cs typeface="Montserrat ExtraLight"/>
                <a:sym typeface="Montserrat ExtraLight"/>
              </a:endParaRPr>
            </a:p>
          </p:txBody>
        </p:sp>
        <p:sp>
          <p:nvSpPr>
            <p:cNvPr id="110" name="Google Shape;110;p14"/>
            <p:cNvSpPr/>
            <p:nvPr/>
          </p:nvSpPr>
          <p:spPr>
            <a:xfrm rot="5400000">
              <a:off x="2511383" y="2281846"/>
              <a:ext cx="215700" cy="350400"/>
            </a:xfrm>
            <a:prstGeom prst="upArrow">
              <a:avLst>
                <a:gd fmla="val 50000" name="adj1"/>
                <a:gd fmla="val 50000" name="adj2"/>
              </a:avLst>
            </a:prstGeom>
            <a:solidFill>
              <a:srgbClr val="FFFFFF"/>
            </a:solidFill>
            <a:ln cap="flat" cmpd="sng" w="12700">
              <a:solidFill>
                <a:srgbClr val="434343"/>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252B39"/>
                </a:solidFill>
                <a:latin typeface="Montserrat Black"/>
                <a:ea typeface="Montserrat Black"/>
                <a:cs typeface="Montserrat Black"/>
                <a:sym typeface="Montserrat Black"/>
              </a:endParaRPr>
            </a:p>
          </p:txBody>
        </p:sp>
        <p:sp>
          <p:nvSpPr>
            <p:cNvPr id="111" name="Google Shape;111;p14"/>
            <p:cNvSpPr/>
            <p:nvPr/>
          </p:nvSpPr>
          <p:spPr>
            <a:xfrm>
              <a:off x="3367350" y="1563675"/>
              <a:ext cx="283500" cy="529200"/>
            </a:xfrm>
            <a:prstGeom prst="bentArrow">
              <a:avLst>
                <a:gd fmla="val 35811" name="adj1"/>
                <a:gd fmla="val 37813" name="adj2"/>
                <a:gd fmla="val 25000" name="adj3"/>
                <a:gd fmla="val 43750" name="adj4"/>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2" name="Google Shape;112;p14"/>
          <p:cNvPicPr preferRelativeResize="0"/>
          <p:nvPr/>
        </p:nvPicPr>
        <p:blipFill>
          <a:blip r:embed="rId6">
            <a:alphaModFix/>
          </a:blip>
          <a:stretch>
            <a:fillRect/>
          </a:stretch>
        </p:blipFill>
        <p:spPr>
          <a:xfrm>
            <a:off x="7924100" y="1002554"/>
            <a:ext cx="742267" cy="300819"/>
          </a:xfrm>
          <a:prstGeom prst="rect">
            <a:avLst/>
          </a:prstGeom>
          <a:noFill/>
          <a:ln>
            <a:noFill/>
          </a:ln>
        </p:spPr>
      </p:pic>
      <p:pic>
        <p:nvPicPr>
          <p:cNvPr id="113" name="Google Shape;113;p14"/>
          <p:cNvPicPr preferRelativeResize="0"/>
          <p:nvPr/>
        </p:nvPicPr>
        <p:blipFill>
          <a:blip r:embed="rId7">
            <a:alphaModFix/>
          </a:blip>
          <a:stretch>
            <a:fillRect/>
          </a:stretch>
        </p:blipFill>
        <p:spPr>
          <a:xfrm>
            <a:off x="8018286" y="3098375"/>
            <a:ext cx="657510" cy="300824"/>
          </a:xfrm>
          <a:prstGeom prst="rect">
            <a:avLst/>
          </a:prstGeom>
          <a:noFill/>
          <a:ln>
            <a:noFill/>
          </a:ln>
        </p:spPr>
      </p:pic>
      <p:sp>
        <p:nvSpPr>
          <p:cNvPr id="114" name="Google Shape;114;p14"/>
          <p:cNvSpPr/>
          <p:nvPr/>
        </p:nvSpPr>
        <p:spPr>
          <a:xfrm>
            <a:off x="3317050" y="1218725"/>
            <a:ext cx="477000" cy="200700"/>
          </a:xfrm>
          <a:prstGeom prst="leftRightArrow">
            <a:avLst>
              <a:gd fmla="val 50000" name="adj1"/>
              <a:gd fmla="val 50000" name="adj2"/>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p:nvPr/>
        </p:nvSpPr>
        <p:spPr>
          <a:xfrm rot="5400000">
            <a:off x="5979975" y="2876901"/>
            <a:ext cx="533700" cy="222900"/>
          </a:xfrm>
          <a:prstGeom prst="leftRightArrow">
            <a:avLst>
              <a:gd fmla="val 50000" name="adj1"/>
              <a:gd fmla="val 50000" name="adj2"/>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txBox="1"/>
          <p:nvPr/>
        </p:nvSpPr>
        <p:spPr>
          <a:xfrm>
            <a:off x="393625" y="3041000"/>
            <a:ext cx="3085800" cy="1828200"/>
          </a:xfrm>
          <a:prstGeom prst="rect">
            <a:avLst/>
          </a:prstGeom>
          <a:solidFill>
            <a:schemeClr val="lt1"/>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Fira Sans Light"/>
              <a:ea typeface="Fira Sans Light"/>
              <a:cs typeface="Fira Sans Light"/>
              <a:sym typeface="Fira Sans Light"/>
            </a:endParaRPr>
          </a:p>
          <a:p>
            <a:pPr indent="0" lvl="0" marL="0" rtl="0" algn="l">
              <a:spcBef>
                <a:spcPts val="0"/>
              </a:spcBef>
              <a:spcAft>
                <a:spcPts val="0"/>
              </a:spcAft>
              <a:buNone/>
            </a:pPr>
            <a:r>
              <a:t/>
            </a:r>
            <a:endParaRPr sz="1200">
              <a:latin typeface="Fira Sans Light"/>
              <a:ea typeface="Fira Sans Light"/>
              <a:cs typeface="Fira Sans Light"/>
              <a:sym typeface="Fira Sans Light"/>
            </a:endParaRPr>
          </a:p>
          <a:p>
            <a:pPr indent="0" lvl="0" marL="0" rtl="0" algn="l">
              <a:spcBef>
                <a:spcPts val="0"/>
              </a:spcBef>
              <a:spcAft>
                <a:spcPts val="0"/>
              </a:spcAft>
              <a:buNone/>
            </a:pPr>
            <a:r>
              <a:rPr lang="en" sz="1200">
                <a:latin typeface="Fira Sans Light"/>
                <a:ea typeface="Fira Sans Light"/>
                <a:cs typeface="Fira Sans Light"/>
                <a:sym typeface="Fira Sans Light"/>
              </a:rPr>
              <a:t>Mathematical Modeling in Python</a:t>
            </a:r>
            <a:endParaRPr b="1" sz="10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Uncompromised performance</a:t>
            </a:r>
            <a:endParaRPr sz="1000">
              <a:latin typeface="Fira Sans"/>
              <a:ea typeface="Fira Sans"/>
              <a:cs typeface="Fira Sans"/>
              <a:sym typeface="Fira Sans"/>
            </a:endParaRPr>
          </a:p>
          <a:p>
            <a:pPr indent="-292100" lvl="0" marL="457200" rtl="0" algn="l">
              <a:spcBef>
                <a:spcPts val="1000"/>
              </a:spcBef>
              <a:spcAft>
                <a:spcPts val="0"/>
              </a:spcAft>
              <a:buClr>
                <a:srgbClr val="999999"/>
              </a:buClr>
              <a:buSzPts val="1000"/>
              <a:buFont typeface="IBM Plex Sans"/>
              <a:buChar char="■"/>
            </a:pPr>
            <a:r>
              <a:rPr b="1" lang="en" sz="1000">
                <a:latin typeface="Fira Sans"/>
                <a:ea typeface="Fira Sans"/>
                <a:cs typeface="Fira Sans"/>
                <a:sym typeface="Fira Sans"/>
              </a:rPr>
              <a:t>Seamless pipeline management</a:t>
            </a:r>
            <a:endParaRPr sz="1000">
              <a:latin typeface="Fira Sans"/>
              <a:ea typeface="Fira Sans"/>
              <a:cs typeface="Fira Sans"/>
              <a:sym typeface="Fira Sans"/>
            </a:endParaRPr>
          </a:p>
        </p:txBody>
      </p:sp>
      <p:pic>
        <p:nvPicPr>
          <p:cNvPr id="117" name="Google Shape;117;p14"/>
          <p:cNvPicPr preferRelativeResize="0"/>
          <p:nvPr/>
        </p:nvPicPr>
        <p:blipFill>
          <a:blip r:embed="rId8">
            <a:alphaModFix/>
          </a:blip>
          <a:stretch>
            <a:fillRect/>
          </a:stretch>
        </p:blipFill>
        <p:spPr>
          <a:xfrm>
            <a:off x="499293" y="3191049"/>
            <a:ext cx="1082077" cy="268830"/>
          </a:xfrm>
          <a:prstGeom prst="rect">
            <a:avLst/>
          </a:prstGeom>
          <a:noFill/>
          <a:ln>
            <a:noFill/>
          </a:ln>
        </p:spPr>
      </p:pic>
      <p:pic>
        <p:nvPicPr>
          <p:cNvPr id="118" name="Google Shape;118;p14"/>
          <p:cNvPicPr preferRelativeResize="0"/>
          <p:nvPr/>
        </p:nvPicPr>
        <p:blipFill>
          <a:blip r:embed="rId9">
            <a:alphaModFix/>
          </a:blip>
          <a:stretch>
            <a:fillRect/>
          </a:stretch>
        </p:blipFill>
        <p:spPr>
          <a:xfrm>
            <a:off x="499300" y="1020325"/>
            <a:ext cx="937805" cy="268830"/>
          </a:xfrm>
          <a:prstGeom prst="rect">
            <a:avLst/>
          </a:prstGeom>
          <a:noFill/>
          <a:ln>
            <a:noFill/>
          </a:ln>
        </p:spPr>
      </p:pic>
      <p:sp>
        <p:nvSpPr>
          <p:cNvPr id="119" name="Google Shape;119;p14"/>
          <p:cNvSpPr txBox="1"/>
          <p:nvPr>
            <p:ph type="title"/>
          </p:nvPr>
        </p:nvSpPr>
        <p:spPr>
          <a:xfrm>
            <a:off x="390100" y="139325"/>
            <a:ext cx="74214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1800">
                <a:latin typeface="Montserrat Light"/>
                <a:ea typeface="Montserrat Light"/>
                <a:cs typeface="Montserrat Light"/>
                <a:sym typeface="Montserrat Light"/>
              </a:rPr>
              <a:t>The </a:t>
            </a:r>
            <a:r>
              <a:rPr lang="en"/>
              <a:t>GAMS</a:t>
            </a:r>
            <a:r>
              <a:rPr lang="en" sz="1800">
                <a:latin typeface="Montserrat Light"/>
                <a:ea typeface="Montserrat Light"/>
                <a:cs typeface="Montserrat Light"/>
                <a:sym typeface="Montserrat Light"/>
              </a:rPr>
              <a:t> Ecosystem</a:t>
            </a:r>
            <a:endParaRPr/>
          </a:p>
        </p:txBody>
      </p:sp>
      <p:sp>
        <p:nvSpPr>
          <p:cNvPr id="120" name="Google Shape;120;p14"/>
          <p:cNvSpPr/>
          <p:nvPr/>
        </p:nvSpPr>
        <p:spPr>
          <a:xfrm rot="-2700000">
            <a:off x="3190265" y="2614367"/>
            <a:ext cx="730583" cy="747978"/>
          </a:xfrm>
          <a:prstGeom prst="quadArrow">
            <a:avLst>
              <a:gd fmla="val 17978" name="adj1"/>
              <a:gd fmla="val 19031" name="adj2"/>
              <a:gd fmla="val 13205" name="adj3"/>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a:off x="3317050" y="4178875"/>
            <a:ext cx="477000" cy="200700"/>
          </a:xfrm>
          <a:prstGeom prst="leftRightArrow">
            <a:avLst>
              <a:gd fmla="val 50000" name="adj1"/>
              <a:gd fmla="val 50000" name="adj2"/>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1"/>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
              <a:t>Easy to initialize symbols</a:t>
            </a:r>
            <a:endParaRPr/>
          </a:p>
          <a:p>
            <a:pPr indent="0" lvl="0" marL="0" rtl="0" algn="ctr">
              <a:spcBef>
                <a:spcPts val="800"/>
              </a:spcBef>
              <a:spcAft>
                <a:spcPts val="0"/>
              </a:spcAft>
              <a:buNone/>
            </a:pPr>
            <a:r>
              <a:t/>
            </a:r>
            <a:endParaRPr b="1">
              <a:latin typeface="Courier New"/>
              <a:ea typeface="Courier New"/>
              <a:cs typeface="Courier New"/>
              <a:sym typeface="Courier New"/>
            </a:endParaRPr>
          </a:p>
        </p:txBody>
      </p:sp>
      <p:sp>
        <p:nvSpPr>
          <p:cNvPr id="417" name="Google Shape;417;p41"/>
          <p:cNvSpPr txBox="1"/>
          <p:nvPr>
            <p:ph type="title"/>
          </p:nvPr>
        </p:nvSpPr>
        <p:spPr>
          <a:xfrm>
            <a:off x="292575" y="104500"/>
            <a:ext cx="66522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Indexing &amp; Slicing w/ Conditionals</a:t>
            </a:r>
            <a:endParaRPr i="1">
              <a:solidFill>
                <a:schemeClr val="accent3"/>
              </a:solidFill>
            </a:endParaRPr>
          </a:p>
        </p:txBody>
      </p:sp>
      <p:sp>
        <p:nvSpPr>
          <p:cNvPr id="418" name="Google Shape;418;p41"/>
          <p:cNvSpPr txBox="1"/>
          <p:nvPr/>
        </p:nvSpPr>
        <p:spPr>
          <a:xfrm>
            <a:off x="292575" y="1447175"/>
            <a:ext cx="39951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m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Container</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i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Set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m</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i</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records</a:t>
            </a:r>
            <a:r>
              <a:rPr b="1" lang="en" sz="1100">
                <a:solidFill>
                  <a:srgbClr val="FA8763"/>
                </a:solidFill>
                <a:highlight>
                  <a:srgbClr val="23262E"/>
                </a:highlight>
                <a:latin typeface="Courier New"/>
                <a:ea typeface="Courier New"/>
                <a:cs typeface="Courier New"/>
                <a:sym typeface="Courier New"/>
              </a:rPr>
              <a:t>=</a:t>
            </a:r>
            <a:r>
              <a:rPr b="1" lang="en" sz="1100">
                <a:solidFill>
                  <a:srgbClr val="6699CC"/>
                </a:solidFill>
                <a:highlight>
                  <a:srgbClr val="23262E"/>
                </a:highlight>
                <a:latin typeface="Courier New"/>
                <a:ea typeface="Courier New"/>
                <a:cs typeface="Courier New"/>
                <a:sym typeface="Courier New"/>
              </a:rPr>
              <a:t>list</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abc</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j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Set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m</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j</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records</a:t>
            </a:r>
            <a:r>
              <a:rPr b="1" lang="en" sz="1100">
                <a:solidFill>
                  <a:srgbClr val="FA8763"/>
                </a:solidFill>
                <a:highlight>
                  <a:srgbClr val="23262E"/>
                </a:highlight>
                <a:latin typeface="Courier New"/>
                <a:ea typeface="Courier New"/>
                <a:cs typeface="Courier New"/>
                <a:sym typeface="Courier New"/>
              </a:rPr>
              <a:t>=</a:t>
            </a:r>
            <a:r>
              <a:rPr b="1" lang="en" sz="1100">
                <a:solidFill>
                  <a:srgbClr val="6699CC"/>
                </a:solidFill>
                <a:highlight>
                  <a:srgbClr val="23262E"/>
                </a:highlight>
                <a:latin typeface="Courier New"/>
                <a:ea typeface="Courier New"/>
                <a:cs typeface="Courier New"/>
                <a:sym typeface="Courier New"/>
              </a:rPr>
              <a:t>list</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def</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d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Parameter</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m</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name</a:t>
            </a:r>
            <a:r>
              <a:rPr b="1" lang="en" sz="1100">
                <a:solidFill>
                  <a:srgbClr val="FA8763"/>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d</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domain</a:t>
            </a:r>
            <a:r>
              <a:rPr b="1" lang="en" sz="1100">
                <a:solidFill>
                  <a:srgbClr val="FA8763"/>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c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gp</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Parameter</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m</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name</a:t>
            </a:r>
            <a:r>
              <a:rPr b="1" lang="en" sz="1100">
                <a:solidFill>
                  <a:srgbClr val="FA8763"/>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c</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domain</a:t>
            </a:r>
            <a:r>
              <a:rPr b="1" lang="en" sz="1100">
                <a:solidFill>
                  <a:srgbClr val="FA8763"/>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endParaRPr b="1" sz="11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d</a:t>
            </a:r>
            <a:r>
              <a:rPr b="1" lang="en" sz="1100">
                <a:solidFill>
                  <a:srgbClr val="5FB3B3"/>
                </a:solidFill>
                <a:highlight>
                  <a:srgbClr val="23262E"/>
                </a:highlight>
                <a:latin typeface="Courier New"/>
                <a:ea typeface="Courier New"/>
                <a:cs typeface="Courier New"/>
                <a:sym typeface="Courier New"/>
              </a:rPr>
              <a:t>[</a:t>
            </a:r>
            <a:r>
              <a:rPr b="1" lang="en" sz="1100">
                <a:solidFill>
                  <a:srgbClr val="C594C5"/>
                </a:solidFill>
                <a:highlight>
                  <a:srgbClr val="23262E"/>
                </a:highlight>
                <a:latin typeface="Courier New"/>
                <a:ea typeface="Courier New"/>
                <a:cs typeface="Courier New"/>
                <a:sym typeface="Courier New"/>
              </a:rPr>
              <a: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1</a:t>
            </a:r>
            <a:endParaRPr b="1" sz="1100">
              <a:solidFill>
                <a:srgbClr val="FAB76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1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c</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b</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90</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d</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1000</a:t>
            </a:r>
            <a:endParaRPr b="1" i="1" sz="1100">
              <a:solidFill>
                <a:srgbClr val="D3D3D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1100">
                <a:solidFill>
                  <a:srgbClr val="D3D3D3"/>
                </a:solidFill>
                <a:highlight>
                  <a:srgbClr val="23262E"/>
                </a:highlight>
                <a:latin typeface="Courier New"/>
                <a:ea typeface="Courier New"/>
                <a:cs typeface="Courier New"/>
                <a:sym typeface="Courier New"/>
              </a:rPr>
              <a:t># or</a:t>
            </a:r>
            <a:endParaRPr b="1" i="1" sz="1100">
              <a:solidFill>
                <a:srgbClr val="D3D3D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100">
                <a:solidFill>
                  <a:srgbClr val="D5CED9"/>
                </a:solidFill>
                <a:highlight>
                  <a:srgbClr val="23262E"/>
                </a:highlight>
                <a:latin typeface="Courier New"/>
                <a:ea typeface="Courier New"/>
                <a:cs typeface="Courier New"/>
                <a:sym typeface="Courier New"/>
              </a:rPr>
              <a:t>c</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where</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sameAs</a:t>
            </a:r>
            <a:r>
              <a:rPr b="1" lang="en" sz="1100">
                <a:solidFill>
                  <a:srgbClr val="5FB3B3"/>
                </a:solidFill>
                <a:highlight>
                  <a:srgbClr val="23262E"/>
                </a:highlight>
                <a:latin typeface="Courier New"/>
                <a:ea typeface="Courier New"/>
                <a:cs typeface="Courier New"/>
                <a:sym typeface="Courier New"/>
              </a:rPr>
              <a:t>("</a:t>
            </a:r>
            <a:r>
              <a:rPr b="1" lang="en" sz="1100">
                <a:solidFill>
                  <a:srgbClr val="A3CE9E"/>
                </a:solidFill>
                <a:highlight>
                  <a:srgbClr val="23262E"/>
                </a:highlight>
                <a:latin typeface="Courier New"/>
                <a:ea typeface="Courier New"/>
                <a:cs typeface="Courier New"/>
                <a:sym typeface="Courier New"/>
              </a:rPr>
              <a:t>b</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90</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d</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i</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j</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876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 </a:t>
            </a:r>
            <a:r>
              <a:rPr b="1" lang="en" sz="1100">
                <a:solidFill>
                  <a:srgbClr val="FAB763"/>
                </a:solidFill>
                <a:highlight>
                  <a:srgbClr val="23262E"/>
                </a:highlight>
                <a:latin typeface="Courier New"/>
                <a:ea typeface="Courier New"/>
                <a:cs typeface="Courier New"/>
                <a:sym typeface="Courier New"/>
              </a:rPr>
              <a:t>1000</a:t>
            </a:r>
            <a:endParaRPr b="1" sz="1100">
              <a:solidFill>
                <a:srgbClr val="FAB76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1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419" name="Google Shape;419;p41"/>
          <p:cNvSpPr txBox="1"/>
          <p:nvPr/>
        </p:nvSpPr>
        <p:spPr>
          <a:xfrm>
            <a:off x="4572000" y="1447175"/>
            <a:ext cx="4362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i="1" lang="en" sz="1100">
                <a:solidFill>
                  <a:srgbClr val="6699CC"/>
                </a:solidFill>
                <a:highlight>
                  <a:srgbClr val="23262E"/>
                </a:highlight>
                <a:latin typeface="Courier New"/>
                <a:ea typeface="Courier New"/>
                <a:cs typeface="Courier New"/>
                <a:sym typeface="Courier New"/>
              </a:rPr>
              <a:t>print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d</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records</a:t>
            </a:r>
            <a:r>
              <a:rPr b="1" lang="en" sz="1100">
                <a:solidFill>
                  <a:srgbClr val="5FB3B3"/>
                </a:solidFill>
                <a:highlight>
                  <a:srgbClr val="23262E"/>
                </a:highlight>
                <a:latin typeface="Courier New"/>
                <a:ea typeface="Courier New"/>
                <a:cs typeface="Courier New"/>
                <a:sym typeface="Courier New"/>
              </a:rPr>
              <a:t>)</a:t>
            </a:r>
            <a:endParaRPr b="1" sz="11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   i  j  value</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0  a  d    1.0</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1  a  e    1.0</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2  a  f    1.0</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i="1" sz="700">
              <a:solidFill>
                <a:srgbClr val="6699CC"/>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1100">
                <a:solidFill>
                  <a:srgbClr val="6699CC"/>
                </a:solidFill>
                <a:highlight>
                  <a:srgbClr val="23262E"/>
                </a:highlight>
                <a:latin typeface="Courier New"/>
                <a:ea typeface="Courier New"/>
                <a:cs typeface="Courier New"/>
                <a:sym typeface="Courier New"/>
              </a:rPr>
              <a:t>print</a:t>
            </a:r>
            <a:r>
              <a:rPr b="1" lang="en" sz="1100">
                <a:solidFill>
                  <a:srgbClr val="5FB3B3"/>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c</a:t>
            </a:r>
            <a:r>
              <a:rPr b="1" lang="en" sz="1100">
                <a:solidFill>
                  <a:srgbClr val="FFFFFF"/>
                </a:solidFill>
                <a:highlight>
                  <a:srgbClr val="23262E"/>
                </a:highlight>
                <a:latin typeface="Courier New"/>
                <a:ea typeface="Courier New"/>
                <a:cs typeface="Courier New"/>
                <a:sym typeface="Courier New"/>
              </a:rPr>
              <a:t>.</a:t>
            </a:r>
            <a:r>
              <a:rPr b="1" lang="en" sz="1100">
                <a:solidFill>
                  <a:srgbClr val="D5CED9"/>
                </a:solidFill>
                <a:highlight>
                  <a:srgbClr val="23262E"/>
                </a:highlight>
                <a:latin typeface="Courier New"/>
                <a:ea typeface="Courier New"/>
                <a:cs typeface="Courier New"/>
                <a:sym typeface="Courier New"/>
              </a:rPr>
              <a:t>records</a:t>
            </a:r>
            <a:r>
              <a:rPr b="1" lang="en" sz="1100">
                <a:solidFill>
                  <a:srgbClr val="5FB3B3"/>
                </a:solidFill>
                <a:highlight>
                  <a:srgbClr val="23262E"/>
                </a:highlight>
                <a:latin typeface="Courier New"/>
                <a:ea typeface="Courier New"/>
                <a:cs typeface="Courier New"/>
                <a:sym typeface="Courier New"/>
              </a:rPr>
              <a:t>)</a:t>
            </a:r>
            <a:endParaRPr b="1" sz="11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   i  j  value</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0  b  d   0.09</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1  b  e   0.09</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2  b  f   0.09</a:t>
            </a:r>
            <a:endParaRPr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sz="2100">
              <a:solidFill>
                <a:schemeClr val="dk2"/>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2"/>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Clr>
                <a:srgbClr val="4C4D4E"/>
              </a:buClr>
              <a:buSzPts val="2100"/>
              <a:buFont typeface="Courier New"/>
              <a:buChar char="▪"/>
            </a:pPr>
            <a:r>
              <a:rPr lang="en">
                <a:latin typeface="Courier New"/>
                <a:ea typeface="Courier New"/>
                <a:cs typeface="Courier New"/>
                <a:sym typeface="Courier New"/>
              </a:rPr>
              <a:t>Sum</a:t>
            </a:r>
            <a:r>
              <a:rPr lang="en"/>
              <a:t> (not </a:t>
            </a:r>
            <a:r>
              <a:rPr lang="en">
                <a:latin typeface="Courier New"/>
                <a:ea typeface="Courier New"/>
                <a:cs typeface="Courier New"/>
                <a:sym typeface="Courier New"/>
              </a:rPr>
              <a:t>sum</a:t>
            </a:r>
            <a:r>
              <a:rPr lang="en"/>
              <a:t>)</a:t>
            </a:r>
            <a:endParaRPr b="1">
              <a:latin typeface="Courier New"/>
              <a:ea typeface="Courier New"/>
              <a:cs typeface="Courier New"/>
              <a:sym typeface="Courier New"/>
            </a:endParaRPr>
          </a:p>
        </p:txBody>
      </p:sp>
      <p:sp>
        <p:nvSpPr>
          <p:cNvPr id="426" name="Google Shape;426;p42"/>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Indexed Operations</a:t>
            </a:r>
            <a:endParaRPr i="1">
              <a:solidFill>
                <a:schemeClr val="accent3"/>
              </a:solidFill>
            </a:endParaRPr>
          </a:p>
        </p:txBody>
      </p:sp>
      <p:sp>
        <p:nvSpPr>
          <p:cNvPr id="427" name="Google Shape;427;p42"/>
          <p:cNvSpPr txBox="1"/>
          <p:nvPr/>
        </p:nvSpPr>
        <p:spPr>
          <a:xfrm>
            <a:off x="292575" y="1447175"/>
            <a:ext cx="8641500" cy="32391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i="1" lang="en" sz="1200">
                <a:solidFill>
                  <a:schemeClr val="accent3"/>
                </a:solidFill>
                <a:highlight>
                  <a:srgbClr val="23262E"/>
                </a:highlight>
                <a:latin typeface="Courier New"/>
                <a:ea typeface="Courier New"/>
                <a:cs typeface="Courier New"/>
                <a:sym typeface="Courier New"/>
              </a:rPr>
              <a:t>More complex objects (Domain)</a:t>
            </a:r>
            <a:endParaRPr b="1" sz="1200">
              <a:solidFill>
                <a:srgbClr val="D5CED9"/>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i="1" lang="en" sz="1200">
                <a:solidFill>
                  <a:schemeClr val="accent3"/>
                </a:solidFill>
                <a:latin typeface="Courier New"/>
                <a:ea typeface="Courier New"/>
                <a:cs typeface="Courier New"/>
                <a:sym typeface="Courier New"/>
              </a:rPr>
              <a:t># GAMS assignment</a:t>
            </a:r>
            <a:endParaRPr b="1" i="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latin typeface="Courier New"/>
                <a:ea typeface="Courier New"/>
                <a:cs typeface="Courier New"/>
                <a:sym typeface="Courier New"/>
              </a:rPr>
              <a:t>b = Sum((i,j)$(sameAs(i,j)), 1)</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i="1" lang="en" sz="1200">
                <a:solidFill>
                  <a:schemeClr val="accent3"/>
                </a:solidFill>
                <a:latin typeface="Courier New"/>
                <a:ea typeface="Courier New"/>
                <a:cs typeface="Courier New"/>
                <a:sym typeface="Courier New"/>
              </a:rPr>
              <a:t># GAMSPy assignment</a:t>
            </a:r>
            <a:endParaRPr b="1" i="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i="1" lang="en" sz="1200">
                <a:solidFill>
                  <a:srgbClr val="D3D3D3"/>
                </a:solidFill>
                <a:latin typeface="Courier New"/>
                <a:ea typeface="Courier New"/>
                <a:cs typeface="Courier New"/>
                <a:sym typeface="Courier New"/>
              </a:rPr>
              <a:t>b</a:t>
            </a:r>
            <a:r>
              <a:rPr b="1" i="1" lang="en" sz="1200">
                <a:solidFill>
                  <a:srgbClr val="D3D3D3"/>
                </a:solidFill>
                <a:latin typeface="Courier New"/>
                <a:ea typeface="Courier New"/>
                <a:cs typeface="Courier New"/>
                <a:sym typeface="Courier New"/>
              </a:rPr>
              <a:t> = gp.Parameter(m, “b”)</a:t>
            </a:r>
            <a:endParaRPr b="1" i="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latin typeface="Courier New"/>
                <a:ea typeface="Courier New"/>
                <a:cs typeface="Courier New"/>
                <a:sym typeface="Courier New"/>
              </a:rPr>
              <a:t>b</a:t>
            </a:r>
            <a:r>
              <a:rPr b="1" lang="en" sz="1200">
                <a:solidFill>
                  <a:srgbClr val="A4C2F4"/>
                </a:solidFill>
                <a:latin typeface="Courier New"/>
                <a:ea typeface="Courier New"/>
                <a:cs typeface="Courier New"/>
                <a:sym typeface="Courier New"/>
              </a:rPr>
              <a:t>[...]</a:t>
            </a:r>
            <a:r>
              <a:rPr b="1" lang="en" sz="1200">
                <a:solidFill>
                  <a:srgbClr val="D3D3D3"/>
                </a:solidFill>
                <a:latin typeface="Courier New"/>
                <a:ea typeface="Courier New"/>
                <a:cs typeface="Courier New"/>
                <a:sym typeface="Courier New"/>
              </a:rPr>
              <a:t> = </a:t>
            </a:r>
            <a:r>
              <a:rPr b="1" lang="en" sz="1200">
                <a:solidFill>
                  <a:srgbClr val="A4C2F4"/>
                </a:solidFill>
                <a:latin typeface="Courier New"/>
                <a:ea typeface="Courier New"/>
                <a:cs typeface="Courier New"/>
                <a:sym typeface="Courier New"/>
              </a:rPr>
              <a:t>gp.Sum</a:t>
            </a:r>
            <a:r>
              <a:rPr b="1" lang="en" sz="1200">
                <a:solidFill>
                  <a:srgbClr val="D3D3D3"/>
                </a:solidFill>
                <a:latin typeface="Courier New"/>
                <a:ea typeface="Courier New"/>
                <a:cs typeface="Courier New"/>
                <a:sym typeface="Courier New"/>
              </a:rPr>
              <a:t>(</a:t>
            </a:r>
            <a:r>
              <a:rPr b="1" lang="en" sz="1200">
                <a:solidFill>
                  <a:srgbClr val="A4C2F4"/>
                </a:solidFill>
                <a:latin typeface="Courier New"/>
                <a:ea typeface="Courier New"/>
                <a:cs typeface="Courier New"/>
                <a:sym typeface="Courier New"/>
              </a:rPr>
              <a:t>gp.Domain</a:t>
            </a:r>
            <a:r>
              <a:rPr b="1" lang="en" sz="1200">
                <a:solidFill>
                  <a:srgbClr val="D3D3D3"/>
                </a:solidFill>
                <a:latin typeface="Courier New"/>
                <a:ea typeface="Courier New"/>
                <a:cs typeface="Courier New"/>
                <a:sym typeface="Courier New"/>
              </a:rPr>
              <a:t>(i,j).where[i.sameAs(j)], 1)</a:t>
            </a:r>
            <a:endParaRPr b="1" sz="1200">
              <a:solidFill>
                <a:srgbClr val="D3D3D3"/>
              </a:solidFill>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dk2"/>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3"/>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Clr>
                <a:srgbClr val="4C4D4E"/>
              </a:buClr>
              <a:buSzPts val="2100"/>
              <a:buFont typeface="Courier New"/>
              <a:buChar char="▪"/>
            </a:pPr>
            <a:r>
              <a:rPr lang="en">
                <a:latin typeface="Courier New"/>
                <a:ea typeface="Courier New"/>
                <a:cs typeface="Courier New"/>
                <a:sym typeface="Courier New"/>
              </a:rPr>
              <a:t>Sum</a:t>
            </a:r>
            <a:r>
              <a:rPr lang="en"/>
              <a:t> (not </a:t>
            </a:r>
            <a:r>
              <a:rPr lang="en">
                <a:latin typeface="Courier New"/>
                <a:ea typeface="Courier New"/>
                <a:cs typeface="Courier New"/>
                <a:sym typeface="Courier New"/>
              </a:rPr>
              <a:t>sum</a:t>
            </a:r>
            <a:r>
              <a:rPr lang="en"/>
              <a:t>)</a:t>
            </a:r>
            <a:endParaRPr b="1">
              <a:latin typeface="Courier New"/>
              <a:ea typeface="Courier New"/>
              <a:cs typeface="Courier New"/>
              <a:sym typeface="Courier New"/>
            </a:endParaRPr>
          </a:p>
        </p:txBody>
      </p:sp>
      <p:sp>
        <p:nvSpPr>
          <p:cNvPr id="434" name="Google Shape;434;p43"/>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Indexed Operations</a:t>
            </a:r>
            <a:endParaRPr i="1">
              <a:solidFill>
                <a:schemeClr val="accent3"/>
              </a:solidFill>
            </a:endParaRPr>
          </a:p>
        </p:txBody>
      </p:sp>
      <p:sp>
        <p:nvSpPr>
          <p:cNvPr id="435" name="Google Shape;435;p43"/>
          <p:cNvSpPr txBox="1"/>
          <p:nvPr/>
        </p:nvSpPr>
        <p:spPr>
          <a:xfrm>
            <a:off x="292575" y="1447175"/>
            <a:ext cx="8641500" cy="32391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i="1" lang="en" sz="1200">
                <a:solidFill>
                  <a:schemeClr val="accent3"/>
                </a:solidFill>
                <a:highlight>
                  <a:srgbClr val="23262E"/>
                </a:highlight>
                <a:latin typeface="Courier New"/>
                <a:ea typeface="Courier New"/>
                <a:cs typeface="Courier New"/>
                <a:sym typeface="Courier New"/>
              </a:rPr>
              <a:t>More complex objects (Domain)</a:t>
            </a:r>
            <a:endParaRPr b="1" sz="1200">
              <a:solidFill>
                <a:srgbClr val="D5CED9"/>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i="1" lang="en" sz="1200">
                <a:solidFill>
                  <a:schemeClr val="accent3"/>
                </a:solidFill>
                <a:latin typeface="Courier New"/>
                <a:ea typeface="Courier New"/>
                <a:cs typeface="Courier New"/>
                <a:sym typeface="Courier New"/>
              </a:rPr>
              <a:t># GAMS assignment</a:t>
            </a:r>
            <a:endParaRPr b="1" i="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latin typeface="Courier New"/>
                <a:ea typeface="Courier New"/>
                <a:cs typeface="Courier New"/>
                <a:sym typeface="Courier New"/>
              </a:rPr>
              <a:t>b = Sum((i,j)$(sameAs(i,j)), 1)</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i="1" lang="en" sz="1200">
                <a:solidFill>
                  <a:schemeClr val="accent3"/>
                </a:solidFill>
                <a:latin typeface="Courier New"/>
                <a:ea typeface="Courier New"/>
                <a:cs typeface="Courier New"/>
                <a:sym typeface="Courier New"/>
              </a:rPr>
              <a:t># GAMSPy assignment</a:t>
            </a:r>
            <a:endParaRPr b="1" i="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i="1" lang="en" sz="1200">
                <a:solidFill>
                  <a:srgbClr val="D3D3D3"/>
                </a:solidFill>
                <a:latin typeface="Courier New"/>
                <a:ea typeface="Courier New"/>
                <a:cs typeface="Courier New"/>
                <a:sym typeface="Courier New"/>
              </a:rPr>
              <a:t>b = gp.Parameter(m, “b”)</a:t>
            </a:r>
            <a:endParaRPr b="1" i="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latin typeface="Courier New"/>
                <a:ea typeface="Courier New"/>
                <a:cs typeface="Courier New"/>
                <a:sym typeface="Courier New"/>
              </a:rPr>
              <a:t>b</a:t>
            </a:r>
            <a:r>
              <a:rPr b="1" lang="en" sz="1200">
                <a:solidFill>
                  <a:srgbClr val="A4C2F4"/>
                </a:solidFill>
                <a:latin typeface="Courier New"/>
                <a:ea typeface="Courier New"/>
                <a:cs typeface="Courier New"/>
                <a:sym typeface="Courier New"/>
              </a:rPr>
              <a:t>[...]</a:t>
            </a:r>
            <a:r>
              <a:rPr b="1" lang="en" sz="1200">
                <a:solidFill>
                  <a:srgbClr val="D3D3D3"/>
                </a:solidFill>
                <a:latin typeface="Courier New"/>
                <a:ea typeface="Courier New"/>
                <a:cs typeface="Courier New"/>
                <a:sym typeface="Courier New"/>
              </a:rPr>
              <a:t> = </a:t>
            </a:r>
            <a:r>
              <a:rPr b="1" lang="en" sz="1200">
                <a:solidFill>
                  <a:srgbClr val="A4C2F4"/>
                </a:solidFill>
                <a:latin typeface="Courier New"/>
                <a:ea typeface="Courier New"/>
                <a:cs typeface="Courier New"/>
                <a:sym typeface="Courier New"/>
              </a:rPr>
              <a:t>gp.Sum</a:t>
            </a:r>
            <a:r>
              <a:rPr b="1" lang="en" sz="1200">
                <a:solidFill>
                  <a:srgbClr val="D3D3D3"/>
                </a:solidFill>
                <a:latin typeface="Courier New"/>
                <a:ea typeface="Courier New"/>
                <a:cs typeface="Courier New"/>
                <a:sym typeface="Courier New"/>
              </a:rPr>
              <a:t>(</a:t>
            </a:r>
            <a:r>
              <a:rPr b="1" lang="en" sz="1200">
                <a:solidFill>
                  <a:srgbClr val="A4C2F4"/>
                </a:solidFill>
                <a:latin typeface="Courier New"/>
                <a:ea typeface="Courier New"/>
                <a:cs typeface="Courier New"/>
                <a:sym typeface="Courier New"/>
              </a:rPr>
              <a:t>gp.Domain</a:t>
            </a:r>
            <a:r>
              <a:rPr b="1" lang="en" sz="1200">
                <a:solidFill>
                  <a:srgbClr val="D3D3D3"/>
                </a:solidFill>
                <a:latin typeface="Courier New"/>
                <a:ea typeface="Courier New"/>
                <a:cs typeface="Courier New"/>
                <a:sym typeface="Courier New"/>
              </a:rPr>
              <a:t>(i,j).where[i.sameAs(j)], 1)</a:t>
            </a:r>
            <a:endParaRPr b="1" sz="1200">
              <a:solidFill>
                <a:srgbClr val="D3D3D3"/>
              </a:solidFill>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dk2"/>
              </a:solidFill>
              <a:latin typeface="Montserrat"/>
              <a:ea typeface="Montserrat"/>
              <a:cs typeface="Montserrat"/>
              <a:sym typeface="Montserrat"/>
            </a:endParaRPr>
          </a:p>
        </p:txBody>
      </p:sp>
      <p:sp>
        <p:nvSpPr>
          <p:cNvPr id="436" name="Google Shape;436;p43"/>
          <p:cNvSpPr txBox="1"/>
          <p:nvPr/>
        </p:nvSpPr>
        <p:spPr>
          <a:xfrm rot="376">
            <a:off x="5636050" y="1659200"/>
            <a:ext cx="2744100" cy="2814600"/>
          </a:xfrm>
          <a:prstGeom prst="rect">
            <a:avLst/>
          </a:prstGeom>
          <a:noFill/>
          <a:ln cap="flat" cmpd="sng" w="28575">
            <a:solidFill>
              <a:srgbClr val="D9EAD3"/>
            </a:solidFill>
            <a:prstDash val="solid"/>
            <a:round/>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None/>
            </a:pPr>
            <a:r>
              <a:rPr b="1" lang="en">
                <a:solidFill>
                  <a:srgbClr val="D9EAD3"/>
                </a:solidFill>
                <a:latin typeface="Courier New"/>
                <a:ea typeface="Courier New"/>
                <a:cs typeface="Courier New"/>
                <a:sym typeface="Courier New"/>
              </a:rPr>
              <a:t>[...] -</a:t>
            </a:r>
            <a:r>
              <a:rPr lang="en">
                <a:solidFill>
                  <a:srgbClr val="D9EAD3"/>
                </a:solidFill>
                <a:latin typeface="Courier New"/>
                <a:ea typeface="Courier New"/>
                <a:cs typeface="Courier New"/>
                <a:sym typeface="Courier New"/>
              </a:rPr>
              <a:t> saves the python object</a:t>
            </a:r>
            <a:endParaRPr>
              <a:solidFill>
                <a:srgbClr val="D9EAD3"/>
              </a:solidFill>
              <a:latin typeface="Courier New"/>
              <a:ea typeface="Courier New"/>
              <a:cs typeface="Courier New"/>
              <a:sym typeface="Courier New"/>
            </a:endParaRPr>
          </a:p>
        </p:txBody>
      </p:sp>
      <p:cxnSp>
        <p:nvCxnSpPr>
          <p:cNvPr id="437" name="Google Shape;437;p43"/>
          <p:cNvCxnSpPr/>
          <p:nvPr/>
        </p:nvCxnSpPr>
        <p:spPr>
          <a:xfrm>
            <a:off x="464400" y="3301200"/>
            <a:ext cx="450300" cy="0"/>
          </a:xfrm>
          <a:prstGeom prst="straightConnector1">
            <a:avLst/>
          </a:prstGeom>
          <a:noFill/>
          <a:ln cap="flat" cmpd="sng" w="28575">
            <a:solidFill>
              <a:srgbClr val="A4C2F4"/>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4"/>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Clr>
                <a:srgbClr val="4C4D4E"/>
              </a:buClr>
              <a:buSzPts val="2100"/>
              <a:buFont typeface="Courier New"/>
              <a:buChar char="▪"/>
            </a:pPr>
            <a:r>
              <a:rPr lang="en">
                <a:latin typeface="Courier New"/>
                <a:ea typeface="Courier New"/>
                <a:cs typeface="Courier New"/>
                <a:sym typeface="Courier New"/>
              </a:rPr>
              <a:t>Sum</a:t>
            </a:r>
            <a:r>
              <a:rPr lang="en"/>
              <a:t> (not </a:t>
            </a:r>
            <a:r>
              <a:rPr lang="en">
                <a:latin typeface="Courier New"/>
                <a:ea typeface="Courier New"/>
                <a:cs typeface="Courier New"/>
                <a:sym typeface="Courier New"/>
              </a:rPr>
              <a:t>sum</a:t>
            </a:r>
            <a:r>
              <a:rPr lang="en"/>
              <a:t>)</a:t>
            </a:r>
            <a:endParaRPr b="1">
              <a:latin typeface="Courier New"/>
              <a:ea typeface="Courier New"/>
              <a:cs typeface="Courier New"/>
              <a:sym typeface="Courier New"/>
            </a:endParaRPr>
          </a:p>
        </p:txBody>
      </p:sp>
      <p:sp>
        <p:nvSpPr>
          <p:cNvPr id="444" name="Google Shape;444;p44"/>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Indexed Operations</a:t>
            </a:r>
            <a:endParaRPr i="1">
              <a:solidFill>
                <a:schemeClr val="accent3"/>
              </a:solidFill>
            </a:endParaRPr>
          </a:p>
        </p:txBody>
      </p:sp>
      <p:sp>
        <p:nvSpPr>
          <p:cNvPr id="445" name="Google Shape;445;p44"/>
          <p:cNvSpPr txBox="1"/>
          <p:nvPr/>
        </p:nvSpPr>
        <p:spPr>
          <a:xfrm>
            <a:off x="292575" y="1447175"/>
            <a:ext cx="8641500" cy="32391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i="1" lang="en" sz="1200">
                <a:solidFill>
                  <a:schemeClr val="accent3"/>
                </a:solidFill>
                <a:highlight>
                  <a:srgbClr val="23262E"/>
                </a:highlight>
                <a:latin typeface="Courier New"/>
                <a:ea typeface="Courier New"/>
                <a:cs typeface="Courier New"/>
                <a:sym typeface="Courier New"/>
              </a:rPr>
              <a:t>More complex objects (Domain)</a:t>
            </a:r>
            <a:endParaRPr b="1" sz="1200">
              <a:solidFill>
                <a:srgbClr val="D5CED9"/>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i="1" lang="en" sz="1200">
                <a:solidFill>
                  <a:schemeClr val="accent3"/>
                </a:solidFill>
                <a:latin typeface="Courier New"/>
                <a:ea typeface="Courier New"/>
                <a:cs typeface="Courier New"/>
                <a:sym typeface="Courier New"/>
              </a:rPr>
              <a:t># GAMS assignment</a:t>
            </a:r>
            <a:endParaRPr b="1" i="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latin typeface="Courier New"/>
                <a:ea typeface="Courier New"/>
                <a:cs typeface="Courier New"/>
                <a:sym typeface="Courier New"/>
              </a:rPr>
              <a:t>b = Sum((i,j)$(sameAs(i,j)), 1)</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i="1" lang="en" sz="1200">
                <a:solidFill>
                  <a:schemeClr val="accent3"/>
                </a:solidFill>
                <a:latin typeface="Courier New"/>
                <a:ea typeface="Courier New"/>
                <a:cs typeface="Courier New"/>
                <a:sym typeface="Courier New"/>
              </a:rPr>
              <a:t># GAMSPy assignment</a:t>
            </a:r>
            <a:endParaRPr b="1" i="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i="1" lang="en" sz="1200">
                <a:solidFill>
                  <a:srgbClr val="D3D3D3"/>
                </a:solidFill>
                <a:latin typeface="Courier New"/>
                <a:ea typeface="Courier New"/>
                <a:cs typeface="Courier New"/>
                <a:sym typeface="Courier New"/>
              </a:rPr>
              <a:t>b = gp.Parameter(m, “b”)</a:t>
            </a:r>
            <a:endParaRPr b="1" i="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latin typeface="Courier New"/>
                <a:ea typeface="Courier New"/>
                <a:cs typeface="Courier New"/>
                <a:sym typeface="Courier New"/>
              </a:rPr>
              <a:t>b</a:t>
            </a:r>
            <a:r>
              <a:rPr b="1" lang="en" sz="1200">
                <a:solidFill>
                  <a:srgbClr val="A4C2F4"/>
                </a:solidFill>
                <a:latin typeface="Courier New"/>
                <a:ea typeface="Courier New"/>
                <a:cs typeface="Courier New"/>
                <a:sym typeface="Courier New"/>
              </a:rPr>
              <a:t>[...]</a:t>
            </a:r>
            <a:r>
              <a:rPr b="1" lang="en" sz="1200">
                <a:solidFill>
                  <a:srgbClr val="D3D3D3"/>
                </a:solidFill>
                <a:latin typeface="Courier New"/>
                <a:ea typeface="Courier New"/>
                <a:cs typeface="Courier New"/>
                <a:sym typeface="Courier New"/>
              </a:rPr>
              <a:t> = </a:t>
            </a:r>
            <a:r>
              <a:rPr b="1" lang="en" sz="1200">
                <a:solidFill>
                  <a:srgbClr val="A4C2F4"/>
                </a:solidFill>
                <a:latin typeface="Courier New"/>
                <a:ea typeface="Courier New"/>
                <a:cs typeface="Courier New"/>
                <a:sym typeface="Courier New"/>
              </a:rPr>
              <a:t>gp.Sum</a:t>
            </a:r>
            <a:r>
              <a:rPr b="1" lang="en" sz="1200">
                <a:solidFill>
                  <a:srgbClr val="D3D3D3"/>
                </a:solidFill>
                <a:latin typeface="Courier New"/>
                <a:ea typeface="Courier New"/>
                <a:cs typeface="Courier New"/>
                <a:sym typeface="Courier New"/>
              </a:rPr>
              <a:t>(</a:t>
            </a:r>
            <a:r>
              <a:rPr b="1" lang="en" sz="1200">
                <a:solidFill>
                  <a:srgbClr val="A4C2F4"/>
                </a:solidFill>
                <a:latin typeface="Courier New"/>
                <a:ea typeface="Courier New"/>
                <a:cs typeface="Courier New"/>
                <a:sym typeface="Courier New"/>
              </a:rPr>
              <a:t>gp.Domain</a:t>
            </a:r>
            <a:r>
              <a:rPr b="1" lang="en" sz="1200">
                <a:solidFill>
                  <a:srgbClr val="D3D3D3"/>
                </a:solidFill>
                <a:latin typeface="Courier New"/>
                <a:ea typeface="Courier New"/>
                <a:cs typeface="Courier New"/>
                <a:sym typeface="Courier New"/>
              </a:rPr>
              <a:t>(i,j).where[i.sameAs(j)], 1)</a:t>
            </a:r>
            <a:endParaRPr b="1" sz="1200">
              <a:solidFill>
                <a:srgbClr val="D3D3D3"/>
              </a:solidFill>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dk2"/>
              </a:solidFill>
              <a:latin typeface="Montserrat"/>
              <a:ea typeface="Montserrat"/>
              <a:cs typeface="Montserrat"/>
              <a:sym typeface="Montserrat"/>
            </a:endParaRPr>
          </a:p>
        </p:txBody>
      </p:sp>
      <p:sp>
        <p:nvSpPr>
          <p:cNvPr id="446" name="Google Shape;446;p44"/>
          <p:cNvSpPr txBox="1"/>
          <p:nvPr/>
        </p:nvSpPr>
        <p:spPr>
          <a:xfrm rot="376">
            <a:off x="5636050" y="1659200"/>
            <a:ext cx="2744100" cy="2814600"/>
          </a:xfrm>
          <a:prstGeom prst="rect">
            <a:avLst/>
          </a:prstGeom>
          <a:noFill/>
          <a:ln cap="flat" cmpd="sng" w="28575">
            <a:solidFill>
              <a:srgbClr val="D9EAD3"/>
            </a:solidFill>
            <a:prstDash val="solid"/>
            <a:round/>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None/>
            </a:pPr>
            <a:r>
              <a:rPr b="1" lang="en">
                <a:solidFill>
                  <a:srgbClr val="D9EAD3"/>
                </a:solidFill>
                <a:latin typeface="Courier New"/>
                <a:ea typeface="Courier New"/>
                <a:cs typeface="Courier New"/>
                <a:sym typeface="Courier New"/>
              </a:rPr>
              <a:t>[...] -</a:t>
            </a:r>
            <a:r>
              <a:rPr lang="en">
                <a:solidFill>
                  <a:srgbClr val="D9EAD3"/>
                </a:solidFill>
                <a:latin typeface="Courier New"/>
                <a:ea typeface="Courier New"/>
                <a:cs typeface="Courier New"/>
                <a:sym typeface="Courier New"/>
              </a:rPr>
              <a:t> saves the python object</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rPr b="1" lang="en">
                <a:solidFill>
                  <a:srgbClr val="D9EAD3"/>
                </a:solidFill>
                <a:latin typeface="Courier New"/>
                <a:ea typeface="Courier New"/>
                <a:cs typeface="Courier New"/>
                <a:sym typeface="Courier New"/>
              </a:rPr>
              <a:t>gp.Sum</a:t>
            </a:r>
            <a:r>
              <a:rPr lang="en">
                <a:solidFill>
                  <a:srgbClr val="D9EAD3"/>
                </a:solidFill>
                <a:latin typeface="Courier New"/>
                <a:ea typeface="Courier New"/>
                <a:cs typeface="Courier New"/>
                <a:sym typeface="Courier New"/>
              </a:rPr>
              <a:t> - special GAMS Sum that is aware of GAMSPy symbols</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t/>
            </a:r>
            <a:endParaRPr>
              <a:solidFill>
                <a:srgbClr val="D9EAD3"/>
              </a:solidFill>
              <a:latin typeface="Courier New"/>
              <a:ea typeface="Courier New"/>
              <a:cs typeface="Courier New"/>
              <a:sym typeface="Courier New"/>
            </a:endParaRPr>
          </a:p>
        </p:txBody>
      </p:sp>
      <p:cxnSp>
        <p:nvCxnSpPr>
          <p:cNvPr id="447" name="Google Shape;447;p44"/>
          <p:cNvCxnSpPr/>
          <p:nvPr/>
        </p:nvCxnSpPr>
        <p:spPr>
          <a:xfrm>
            <a:off x="1191219" y="3301200"/>
            <a:ext cx="539700" cy="6000"/>
          </a:xfrm>
          <a:prstGeom prst="straightConnector1">
            <a:avLst/>
          </a:prstGeom>
          <a:noFill/>
          <a:ln cap="flat" cmpd="sng" w="28575">
            <a:solidFill>
              <a:srgbClr val="A4C2F4"/>
            </a:solidFill>
            <a:prstDash val="solid"/>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5"/>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Clr>
                <a:srgbClr val="4C4D4E"/>
              </a:buClr>
              <a:buSzPts val="2100"/>
              <a:buFont typeface="Courier New"/>
              <a:buChar char="▪"/>
            </a:pPr>
            <a:r>
              <a:rPr lang="en">
                <a:latin typeface="Courier New"/>
                <a:ea typeface="Courier New"/>
                <a:cs typeface="Courier New"/>
                <a:sym typeface="Courier New"/>
              </a:rPr>
              <a:t>Sum</a:t>
            </a:r>
            <a:r>
              <a:rPr lang="en"/>
              <a:t> (not </a:t>
            </a:r>
            <a:r>
              <a:rPr lang="en">
                <a:latin typeface="Courier New"/>
                <a:ea typeface="Courier New"/>
                <a:cs typeface="Courier New"/>
                <a:sym typeface="Courier New"/>
              </a:rPr>
              <a:t>sum</a:t>
            </a:r>
            <a:r>
              <a:rPr lang="en"/>
              <a:t>)</a:t>
            </a:r>
            <a:endParaRPr b="1">
              <a:latin typeface="Courier New"/>
              <a:ea typeface="Courier New"/>
              <a:cs typeface="Courier New"/>
              <a:sym typeface="Courier New"/>
            </a:endParaRPr>
          </a:p>
        </p:txBody>
      </p:sp>
      <p:sp>
        <p:nvSpPr>
          <p:cNvPr id="454" name="Google Shape;454;p45"/>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Indexed Operations</a:t>
            </a:r>
            <a:endParaRPr i="1">
              <a:solidFill>
                <a:schemeClr val="accent3"/>
              </a:solidFill>
            </a:endParaRPr>
          </a:p>
        </p:txBody>
      </p:sp>
      <p:sp>
        <p:nvSpPr>
          <p:cNvPr id="455" name="Google Shape;455;p45"/>
          <p:cNvSpPr txBox="1"/>
          <p:nvPr/>
        </p:nvSpPr>
        <p:spPr>
          <a:xfrm>
            <a:off x="292575" y="1447175"/>
            <a:ext cx="8641500" cy="32391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i="1" lang="en" sz="1200">
                <a:solidFill>
                  <a:schemeClr val="accent3"/>
                </a:solidFill>
                <a:highlight>
                  <a:srgbClr val="23262E"/>
                </a:highlight>
                <a:latin typeface="Courier New"/>
                <a:ea typeface="Courier New"/>
                <a:cs typeface="Courier New"/>
                <a:sym typeface="Courier New"/>
              </a:rPr>
              <a:t>More complex objects (Domain)</a:t>
            </a:r>
            <a:endParaRPr b="1" sz="1200">
              <a:solidFill>
                <a:srgbClr val="D5CED9"/>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i="1" lang="en" sz="1200">
                <a:solidFill>
                  <a:schemeClr val="accent3"/>
                </a:solidFill>
                <a:latin typeface="Courier New"/>
                <a:ea typeface="Courier New"/>
                <a:cs typeface="Courier New"/>
                <a:sym typeface="Courier New"/>
              </a:rPr>
              <a:t># GAMS assignment</a:t>
            </a:r>
            <a:endParaRPr b="1" i="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latin typeface="Courier New"/>
                <a:ea typeface="Courier New"/>
                <a:cs typeface="Courier New"/>
                <a:sym typeface="Courier New"/>
              </a:rPr>
              <a:t>b = Sum((i,j)$(sameAs(i,j)), 1)</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i="1" lang="en" sz="1200">
                <a:solidFill>
                  <a:schemeClr val="accent3"/>
                </a:solidFill>
                <a:latin typeface="Courier New"/>
                <a:ea typeface="Courier New"/>
                <a:cs typeface="Courier New"/>
                <a:sym typeface="Courier New"/>
              </a:rPr>
              <a:t># GAMSPy assignment</a:t>
            </a:r>
            <a:endParaRPr b="1" i="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i="1" lang="en" sz="1200">
                <a:solidFill>
                  <a:srgbClr val="D3D3D3"/>
                </a:solidFill>
                <a:latin typeface="Courier New"/>
                <a:ea typeface="Courier New"/>
                <a:cs typeface="Courier New"/>
                <a:sym typeface="Courier New"/>
              </a:rPr>
              <a:t>b = gp.Parameter(m, “b”)</a:t>
            </a:r>
            <a:endParaRPr b="1" i="1" sz="1200">
              <a:solidFill>
                <a:srgbClr val="D3D3D3"/>
              </a:solidFill>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latin typeface="Courier New"/>
                <a:ea typeface="Courier New"/>
                <a:cs typeface="Courier New"/>
                <a:sym typeface="Courier New"/>
              </a:rPr>
              <a:t>b</a:t>
            </a:r>
            <a:r>
              <a:rPr b="1" lang="en" sz="1200">
                <a:solidFill>
                  <a:srgbClr val="A4C2F4"/>
                </a:solidFill>
                <a:latin typeface="Courier New"/>
                <a:ea typeface="Courier New"/>
                <a:cs typeface="Courier New"/>
                <a:sym typeface="Courier New"/>
              </a:rPr>
              <a:t>[...]</a:t>
            </a:r>
            <a:r>
              <a:rPr b="1" lang="en" sz="1200">
                <a:solidFill>
                  <a:srgbClr val="D3D3D3"/>
                </a:solidFill>
                <a:latin typeface="Courier New"/>
                <a:ea typeface="Courier New"/>
                <a:cs typeface="Courier New"/>
                <a:sym typeface="Courier New"/>
              </a:rPr>
              <a:t> = </a:t>
            </a:r>
            <a:r>
              <a:rPr b="1" lang="en" sz="1200">
                <a:solidFill>
                  <a:srgbClr val="A4C2F4"/>
                </a:solidFill>
                <a:latin typeface="Courier New"/>
                <a:ea typeface="Courier New"/>
                <a:cs typeface="Courier New"/>
                <a:sym typeface="Courier New"/>
              </a:rPr>
              <a:t>gp.Sum</a:t>
            </a:r>
            <a:r>
              <a:rPr b="1" lang="en" sz="1200">
                <a:solidFill>
                  <a:srgbClr val="D3D3D3"/>
                </a:solidFill>
                <a:latin typeface="Courier New"/>
                <a:ea typeface="Courier New"/>
                <a:cs typeface="Courier New"/>
                <a:sym typeface="Courier New"/>
              </a:rPr>
              <a:t>(</a:t>
            </a:r>
            <a:r>
              <a:rPr b="1" lang="en" sz="1200">
                <a:solidFill>
                  <a:srgbClr val="A4C2F4"/>
                </a:solidFill>
                <a:latin typeface="Courier New"/>
                <a:ea typeface="Courier New"/>
                <a:cs typeface="Courier New"/>
                <a:sym typeface="Courier New"/>
              </a:rPr>
              <a:t>gp.Domain</a:t>
            </a:r>
            <a:r>
              <a:rPr b="1" lang="en" sz="1200">
                <a:solidFill>
                  <a:srgbClr val="D3D3D3"/>
                </a:solidFill>
                <a:latin typeface="Courier New"/>
                <a:ea typeface="Courier New"/>
                <a:cs typeface="Courier New"/>
                <a:sym typeface="Courier New"/>
              </a:rPr>
              <a:t>(i,j).where[i.sameAs(j)], 1)</a:t>
            </a:r>
            <a:endParaRPr b="1" sz="1200">
              <a:solidFill>
                <a:srgbClr val="D3D3D3"/>
              </a:solidFill>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dk2"/>
              </a:solidFill>
              <a:latin typeface="Montserrat"/>
              <a:ea typeface="Montserrat"/>
              <a:cs typeface="Montserrat"/>
              <a:sym typeface="Montserrat"/>
            </a:endParaRPr>
          </a:p>
        </p:txBody>
      </p:sp>
      <p:sp>
        <p:nvSpPr>
          <p:cNvPr id="456" name="Google Shape;456;p45"/>
          <p:cNvSpPr txBox="1"/>
          <p:nvPr/>
        </p:nvSpPr>
        <p:spPr>
          <a:xfrm rot="376">
            <a:off x="5636050" y="1659200"/>
            <a:ext cx="2744100" cy="2814600"/>
          </a:xfrm>
          <a:prstGeom prst="rect">
            <a:avLst/>
          </a:prstGeom>
          <a:noFill/>
          <a:ln cap="flat" cmpd="sng" w="28575">
            <a:solidFill>
              <a:srgbClr val="D9EAD3"/>
            </a:solidFill>
            <a:prstDash val="solid"/>
            <a:round/>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None/>
            </a:pPr>
            <a:r>
              <a:rPr b="1" lang="en">
                <a:solidFill>
                  <a:srgbClr val="D9EAD3"/>
                </a:solidFill>
                <a:latin typeface="Courier New"/>
                <a:ea typeface="Courier New"/>
                <a:cs typeface="Courier New"/>
                <a:sym typeface="Courier New"/>
              </a:rPr>
              <a:t>[...] -</a:t>
            </a:r>
            <a:r>
              <a:rPr lang="en">
                <a:solidFill>
                  <a:srgbClr val="D9EAD3"/>
                </a:solidFill>
                <a:latin typeface="Courier New"/>
                <a:ea typeface="Courier New"/>
                <a:cs typeface="Courier New"/>
                <a:sym typeface="Courier New"/>
              </a:rPr>
              <a:t> saves the python object</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rPr b="1" lang="en">
                <a:solidFill>
                  <a:srgbClr val="D9EAD3"/>
                </a:solidFill>
                <a:latin typeface="Courier New"/>
                <a:ea typeface="Courier New"/>
                <a:cs typeface="Courier New"/>
                <a:sym typeface="Courier New"/>
              </a:rPr>
              <a:t>gp.Sum</a:t>
            </a:r>
            <a:r>
              <a:rPr lang="en">
                <a:solidFill>
                  <a:srgbClr val="D9EAD3"/>
                </a:solidFill>
                <a:latin typeface="Courier New"/>
                <a:ea typeface="Courier New"/>
                <a:cs typeface="Courier New"/>
                <a:sym typeface="Courier New"/>
              </a:rPr>
              <a:t> - special GAMS Sum that is aware of GAMSPy symbols</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t/>
            </a:r>
            <a:endParaRPr>
              <a:solidFill>
                <a:srgbClr val="D9EAD3"/>
              </a:solidFill>
              <a:latin typeface="Courier New"/>
              <a:ea typeface="Courier New"/>
              <a:cs typeface="Courier New"/>
              <a:sym typeface="Courier New"/>
            </a:endParaRPr>
          </a:p>
          <a:p>
            <a:pPr indent="0" lvl="0" marL="0" rtl="0" algn="l">
              <a:spcBef>
                <a:spcPts val="0"/>
              </a:spcBef>
              <a:spcAft>
                <a:spcPts val="0"/>
              </a:spcAft>
              <a:buNone/>
            </a:pPr>
            <a:r>
              <a:rPr b="1" lang="en">
                <a:solidFill>
                  <a:srgbClr val="D9EAD3"/>
                </a:solidFill>
                <a:latin typeface="Courier New"/>
                <a:ea typeface="Courier New"/>
                <a:cs typeface="Courier New"/>
                <a:sym typeface="Courier New"/>
              </a:rPr>
              <a:t>gp.Domain</a:t>
            </a:r>
            <a:r>
              <a:rPr lang="en">
                <a:solidFill>
                  <a:srgbClr val="D9EAD3"/>
                </a:solidFill>
                <a:latin typeface="Courier New"/>
                <a:ea typeface="Courier New"/>
                <a:cs typeface="Courier New"/>
                <a:sym typeface="Courier New"/>
              </a:rPr>
              <a:t> - exposes .where method (and others)</a:t>
            </a:r>
            <a:endParaRPr>
              <a:solidFill>
                <a:srgbClr val="D9EAD3"/>
              </a:solidFill>
              <a:latin typeface="Courier New"/>
              <a:ea typeface="Courier New"/>
              <a:cs typeface="Courier New"/>
              <a:sym typeface="Courier New"/>
            </a:endParaRPr>
          </a:p>
        </p:txBody>
      </p:sp>
      <p:cxnSp>
        <p:nvCxnSpPr>
          <p:cNvPr id="457" name="Google Shape;457;p45"/>
          <p:cNvCxnSpPr/>
          <p:nvPr/>
        </p:nvCxnSpPr>
        <p:spPr>
          <a:xfrm flipH="1" rot="10800000">
            <a:off x="1836000" y="3293100"/>
            <a:ext cx="809700" cy="8100"/>
          </a:xfrm>
          <a:prstGeom prst="straightConnector1">
            <a:avLst/>
          </a:prstGeom>
          <a:noFill/>
          <a:ln cap="flat" cmpd="sng" w="28575">
            <a:solidFill>
              <a:srgbClr val="A4C2F4"/>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6"/>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
                <a:latin typeface="Courier New"/>
                <a:ea typeface="Courier New"/>
                <a:cs typeface="Courier New"/>
                <a:sym typeface="Courier New"/>
              </a:rPr>
              <a:t>Options</a:t>
            </a:r>
            <a:r>
              <a:rPr lang="en"/>
              <a:t> → passed in </a:t>
            </a:r>
            <a:r>
              <a:rPr lang="en">
                <a:latin typeface="Courier New"/>
                <a:ea typeface="Courier New"/>
                <a:cs typeface="Courier New"/>
                <a:sym typeface="Courier New"/>
              </a:rPr>
              <a:t>.solve()</a:t>
            </a:r>
            <a:endParaRPr>
              <a:latin typeface="Courier New"/>
              <a:ea typeface="Courier New"/>
              <a:cs typeface="Courier New"/>
              <a:sym typeface="Courier New"/>
            </a:endParaRPr>
          </a:p>
          <a:p>
            <a:pPr indent="0" lvl="0" marL="0" rtl="0" algn="ctr">
              <a:spcBef>
                <a:spcPts val="800"/>
              </a:spcBef>
              <a:spcAft>
                <a:spcPts val="0"/>
              </a:spcAft>
              <a:buNone/>
            </a:pPr>
            <a:r>
              <a:t/>
            </a:r>
            <a:endParaRPr b="1">
              <a:latin typeface="Courier New"/>
              <a:ea typeface="Courier New"/>
              <a:cs typeface="Courier New"/>
              <a:sym typeface="Courier New"/>
            </a:endParaRPr>
          </a:p>
        </p:txBody>
      </p:sp>
      <p:sp>
        <p:nvSpPr>
          <p:cNvPr id="464" name="Google Shape;464;p46"/>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Setting GAMS Solve Options</a:t>
            </a:r>
            <a:endParaRPr i="1">
              <a:solidFill>
                <a:schemeClr val="accent3"/>
              </a:solidFill>
            </a:endParaRPr>
          </a:p>
        </p:txBody>
      </p:sp>
      <p:sp>
        <p:nvSpPr>
          <p:cNvPr id="465" name="Google Shape;465;p46"/>
          <p:cNvSpPr txBox="1"/>
          <p:nvPr/>
        </p:nvSpPr>
        <p:spPr>
          <a:xfrm>
            <a:off x="471550" y="1238375"/>
            <a:ext cx="7916400" cy="35751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C594C5"/>
                </a:solidFill>
                <a:highlight>
                  <a:srgbClr val="262A33"/>
                </a:highlight>
                <a:latin typeface="Courier New"/>
                <a:ea typeface="Courier New"/>
                <a:cs typeface="Courier New"/>
                <a:sym typeface="Courier New"/>
              </a:rPr>
              <a:t>from</a:t>
            </a:r>
            <a:r>
              <a:rPr b="1" lang="en" sz="1200">
                <a:solidFill>
                  <a:srgbClr val="D5CED9"/>
                </a:solidFill>
                <a:highlight>
                  <a:srgbClr val="262A33"/>
                </a:highlight>
                <a:latin typeface="Courier New"/>
                <a:ea typeface="Courier New"/>
                <a:cs typeface="Courier New"/>
                <a:sym typeface="Courier New"/>
              </a:rPr>
              <a:t> gamspy </a:t>
            </a:r>
            <a:r>
              <a:rPr b="1" lang="en" sz="1200">
                <a:solidFill>
                  <a:srgbClr val="C594C5"/>
                </a:solidFill>
                <a:highlight>
                  <a:srgbClr val="262A33"/>
                </a:highlight>
                <a:latin typeface="Courier New"/>
                <a:ea typeface="Courier New"/>
                <a:cs typeface="Courier New"/>
                <a:sym typeface="Courier New"/>
              </a:rPr>
              <a:t>import</a:t>
            </a:r>
            <a:r>
              <a:rPr b="1" lang="en" sz="1200">
                <a:solidFill>
                  <a:srgbClr val="D5CED9"/>
                </a:solidFill>
                <a:highlight>
                  <a:srgbClr val="262A33"/>
                </a:highlight>
                <a:latin typeface="Courier New"/>
                <a:ea typeface="Courier New"/>
                <a:cs typeface="Courier New"/>
                <a:sym typeface="Courier New"/>
              </a:rPr>
              <a:t> Container</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Variable</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Equation</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Model</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Sense</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Problem</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Options</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Container</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1200">
                <a:solidFill>
                  <a:schemeClr val="lt1"/>
                </a:solidFill>
                <a:highlight>
                  <a:srgbClr val="23262E"/>
                </a:highlight>
                <a:latin typeface="Courier New"/>
                <a:ea typeface="Courier New"/>
                <a:cs typeface="Courier New"/>
                <a:sym typeface="Courier New"/>
              </a:rPr>
              <a:t># &lt; Model Algebra and Data &gt;</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1200">
                <a:solidFill>
                  <a:schemeClr val="lt1"/>
                </a:solidFill>
                <a:highlight>
                  <a:srgbClr val="23262E"/>
                </a:highlight>
                <a:latin typeface="Courier New"/>
                <a:ea typeface="Courier New"/>
                <a:cs typeface="Courier New"/>
                <a:sym typeface="Courier New"/>
              </a:rPr>
              <a:t># &lt; Define Model w/ equations &gt;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model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Model</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m</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equations</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m</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getEquations</a:t>
            </a:r>
            <a:r>
              <a:rPr b="1" lang="en" sz="1200">
                <a:solidFill>
                  <a:srgbClr val="5FB3B3"/>
                </a:solidFill>
                <a:highlight>
                  <a:srgbClr val="262A33"/>
                </a:highlight>
                <a:latin typeface="Courier New"/>
                <a:ea typeface="Courier New"/>
                <a:cs typeface="Courier New"/>
                <a:sym typeface="Courier New"/>
              </a:rPr>
              <a:t>()</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problem</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Problem</a:t>
            </a:r>
            <a:r>
              <a:rPr b="1" lang="en" sz="1200">
                <a:solidFill>
                  <a:srgbClr val="FFFFFF"/>
                </a:solidFill>
                <a:highlight>
                  <a:srgbClr val="262A33"/>
                </a:highlight>
                <a:latin typeface="Courier New"/>
                <a:ea typeface="Courier New"/>
                <a:cs typeface="Courier New"/>
                <a:sym typeface="Courier New"/>
              </a:rPr>
              <a:t>.</a:t>
            </a:r>
            <a:r>
              <a:rPr b="1" lang="en" sz="1200">
                <a:solidFill>
                  <a:srgbClr val="C594C5"/>
                </a:solidFill>
                <a:highlight>
                  <a:srgbClr val="262A33"/>
                </a:highlight>
                <a:latin typeface="Courier New"/>
                <a:ea typeface="Courier New"/>
                <a:cs typeface="Courier New"/>
                <a:sym typeface="Courier New"/>
              </a:rPr>
              <a:t>LP</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sense</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Sense</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Max</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objective</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z</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model</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solve</a:t>
            </a:r>
            <a:r>
              <a:rPr b="1" lang="en" sz="1200">
                <a:solidFill>
                  <a:srgbClr val="5FB3B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options</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Options</a:t>
            </a:r>
            <a:r>
              <a:rPr b="1" lang="en" sz="1200">
                <a:solidFill>
                  <a:srgbClr val="5FB3B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iteration_limit</a:t>
            </a:r>
            <a:r>
              <a:rPr b="1" lang="en" sz="1200">
                <a:solidFill>
                  <a:srgbClr val="FA876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2</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100">
              <a:solidFill>
                <a:srgbClr val="C594C5"/>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i="1" sz="1200">
              <a:solidFill>
                <a:schemeClr val="accent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dk2"/>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7"/>
          <p:cNvSpPr txBox="1"/>
          <p:nvPr/>
        </p:nvSpPr>
        <p:spPr>
          <a:xfrm>
            <a:off x="471550" y="1238375"/>
            <a:ext cx="7916400" cy="35751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C594C5"/>
                </a:solidFill>
                <a:highlight>
                  <a:srgbClr val="262A33"/>
                </a:highlight>
                <a:latin typeface="Courier New"/>
                <a:ea typeface="Courier New"/>
                <a:cs typeface="Courier New"/>
                <a:sym typeface="Courier New"/>
              </a:rPr>
              <a:t>from</a:t>
            </a:r>
            <a:r>
              <a:rPr b="1" lang="en" sz="1200">
                <a:solidFill>
                  <a:srgbClr val="D5CED9"/>
                </a:solidFill>
                <a:highlight>
                  <a:srgbClr val="262A33"/>
                </a:highlight>
                <a:latin typeface="Courier New"/>
                <a:ea typeface="Courier New"/>
                <a:cs typeface="Courier New"/>
                <a:sym typeface="Courier New"/>
              </a:rPr>
              <a:t> gamspy </a:t>
            </a:r>
            <a:r>
              <a:rPr b="1" lang="en" sz="1200">
                <a:solidFill>
                  <a:srgbClr val="C594C5"/>
                </a:solidFill>
                <a:highlight>
                  <a:srgbClr val="262A33"/>
                </a:highlight>
                <a:latin typeface="Courier New"/>
                <a:ea typeface="Courier New"/>
                <a:cs typeface="Courier New"/>
                <a:sym typeface="Courier New"/>
              </a:rPr>
              <a:t>import</a:t>
            </a:r>
            <a:r>
              <a:rPr b="1" lang="en" sz="1200">
                <a:solidFill>
                  <a:srgbClr val="D5CED9"/>
                </a:solidFill>
                <a:highlight>
                  <a:srgbClr val="262A33"/>
                </a:highlight>
                <a:latin typeface="Courier New"/>
                <a:ea typeface="Courier New"/>
                <a:cs typeface="Courier New"/>
                <a:sym typeface="Courier New"/>
              </a:rPr>
              <a:t> Container</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Variable</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Equation</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Model</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Sense</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Problem</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Options</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Container</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1200">
                <a:solidFill>
                  <a:schemeClr val="lt1"/>
                </a:solidFill>
                <a:highlight>
                  <a:srgbClr val="23262E"/>
                </a:highlight>
                <a:latin typeface="Courier New"/>
                <a:ea typeface="Courier New"/>
                <a:cs typeface="Courier New"/>
                <a:sym typeface="Courier New"/>
              </a:rPr>
              <a:t># &lt; Model Algebra and Data &gt;</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1200">
                <a:solidFill>
                  <a:schemeClr val="lt1"/>
                </a:solidFill>
                <a:highlight>
                  <a:srgbClr val="23262E"/>
                </a:highlight>
                <a:latin typeface="Courier New"/>
                <a:ea typeface="Courier New"/>
                <a:cs typeface="Courier New"/>
                <a:sym typeface="Courier New"/>
              </a:rPr>
              <a:t># &lt; Define Model w/ equations &gt;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model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Model</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m</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equations</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m</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getEquations</a:t>
            </a:r>
            <a:r>
              <a:rPr b="1" lang="en" sz="1200">
                <a:solidFill>
                  <a:srgbClr val="5FB3B3"/>
                </a:solidFill>
                <a:highlight>
                  <a:srgbClr val="262A33"/>
                </a:highlight>
                <a:latin typeface="Courier New"/>
                <a:ea typeface="Courier New"/>
                <a:cs typeface="Courier New"/>
                <a:sym typeface="Courier New"/>
              </a:rPr>
              <a:t>()</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problem</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Problem</a:t>
            </a:r>
            <a:r>
              <a:rPr b="1" lang="en" sz="1200">
                <a:solidFill>
                  <a:srgbClr val="FFFFFF"/>
                </a:solidFill>
                <a:highlight>
                  <a:srgbClr val="262A33"/>
                </a:highlight>
                <a:latin typeface="Courier New"/>
                <a:ea typeface="Courier New"/>
                <a:cs typeface="Courier New"/>
                <a:sym typeface="Courier New"/>
              </a:rPr>
              <a:t>.</a:t>
            </a:r>
            <a:r>
              <a:rPr b="1" lang="en" sz="1200">
                <a:solidFill>
                  <a:srgbClr val="C594C5"/>
                </a:solidFill>
                <a:highlight>
                  <a:srgbClr val="262A33"/>
                </a:highlight>
                <a:latin typeface="Courier New"/>
                <a:ea typeface="Courier New"/>
                <a:cs typeface="Courier New"/>
                <a:sym typeface="Courier New"/>
              </a:rPr>
              <a:t>LP</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sense</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Sense</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Max</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objective</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z</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model</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solve</a:t>
            </a:r>
            <a:r>
              <a:rPr b="1" lang="en" sz="1200">
                <a:solidFill>
                  <a:srgbClr val="5FB3B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options</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Options</a:t>
            </a:r>
            <a:r>
              <a:rPr b="1" lang="en" sz="1200">
                <a:solidFill>
                  <a:srgbClr val="5FB3B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iteration_limit</a:t>
            </a:r>
            <a:r>
              <a:rPr b="1" lang="en" sz="1200">
                <a:solidFill>
                  <a:srgbClr val="FA876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2</a:t>
            </a:r>
            <a:r>
              <a:rPr b="1" lang="en" sz="1200">
                <a:solidFill>
                  <a:srgbClr val="5FB3B3"/>
                </a:solidFill>
                <a:highlight>
                  <a:srgbClr val="262A33"/>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solver_options</a:t>
            </a:r>
            <a:r>
              <a:rPr b="1" lang="en" sz="1200">
                <a:solidFill>
                  <a:srgbClr val="FA8763"/>
                </a:solidFill>
                <a:highlight>
                  <a:srgbClr val="23262E"/>
                </a:highlight>
                <a:latin typeface="Courier New"/>
                <a:ea typeface="Courier New"/>
                <a:cs typeface="Courier New"/>
                <a:sym typeface="Courier New"/>
              </a:rPr>
              <a:t>=</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rtmaxv</a:t>
            </a:r>
            <a:r>
              <a:rPr b="1" lang="en" sz="1200">
                <a:solidFill>
                  <a:srgbClr val="5FB3B3"/>
                </a:solidFill>
                <a:highlight>
                  <a:srgbClr val="23262E"/>
                </a:highlight>
                <a:latin typeface="Courier New"/>
                <a:ea typeface="Courier New"/>
                <a:cs typeface="Courier New"/>
                <a:sym typeface="Courier New"/>
              </a:rPr>
              <a:t>"</a:t>
            </a:r>
            <a:r>
              <a:rPr b="1" lang="en" sz="1200">
                <a:solidFill>
                  <a:schemeClr val="lt1"/>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1.e12</a:t>
            </a:r>
            <a:r>
              <a:rPr b="1" lang="en" sz="1200">
                <a:solidFill>
                  <a:srgbClr val="5FB3B3"/>
                </a:solidFill>
                <a:highlight>
                  <a:srgbClr val="23262E"/>
                </a:highlight>
                <a:latin typeface="Courier New"/>
                <a:ea typeface="Courier New"/>
                <a:cs typeface="Courier New"/>
                <a:sym typeface="Courier New"/>
              </a:rPr>
              <a:t>"}</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100">
              <a:solidFill>
                <a:srgbClr val="C594C5"/>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i="1" sz="1200">
              <a:solidFill>
                <a:schemeClr val="accent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dk2"/>
              </a:solidFill>
              <a:latin typeface="Montserrat"/>
              <a:ea typeface="Montserrat"/>
              <a:cs typeface="Montserrat"/>
              <a:sym typeface="Montserrat"/>
            </a:endParaRPr>
          </a:p>
        </p:txBody>
      </p:sp>
      <p:sp>
        <p:nvSpPr>
          <p:cNvPr id="472" name="Google Shape;472;p47"/>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361950" lvl="0" marL="457200" rtl="0" algn="l">
              <a:spcBef>
                <a:spcPts val="800"/>
              </a:spcBef>
              <a:spcAft>
                <a:spcPts val="0"/>
              </a:spcAft>
              <a:buSzPts val="2100"/>
              <a:buFont typeface="Courier New"/>
              <a:buChar char="▪"/>
            </a:pPr>
            <a:r>
              <a:rPr lang="en">
                <a:latin typeface="Courier New"/>
                <a:ea typeface="Courier New"/>
                <a:cs typeface="Courier New"/>
                <a:sym typeface="Courier New"/>
              </a:rPr>
              <a:t>D</a:t>
            </a:r>
            <a:r>
              <a:rPr lang="en">
                <a:latin typeface="Courier New"/>
                <a:ea typeface="Courier New"/>
                <a:cs typeface="Courier New"/>
                <a:sym typeface="Courier New"/>
              </a:rPr>
              <a:t>ict structure (specific to solvers)</a:t>
            </a:r>
            <a:endParaRPr>
              <a:latin typeface="Courier New"/>
              <a:ea typeface="Courier New"/>
              <a:cs typeface="Courier New"/>
              <a:sym typeface="Courier New"/>
            </a:endParaRPr>
          </a:p>
          <a:p>
            <a:pPr indent="0" lvl="0" marL="0" rtl="0" algn="ctr">
              <a:spcBef>
                <a:spcPts val="800"/>
              </a:spcBef>
              <a:spcAft>
                <a:spcPts val="0"/>
              </a:spcAft>
              <a:buNone/>
            </a:pPr>
            <a:r>
              <a:t/>
            </a:r>
            <a:endParaRPr b="1">
              <a:latin typeface="Courier New"/>
              <a:ea typeface="Courier New"/>
              <a:cs typeface="Courier New"/>
              <a:sym typeface="Courier New"/>
            </a:endParaRPr>
          </a:p>
        </p:txBody>
      </p:sp>
      <p:sp>
        <p:nvSpPr>
          <p:cNvPr id="473" name="Google Shape;473;p47"/>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Setting Solver Options</a:t>
            </a:r>
            <a:endParaRPr i="1">
              <a:solidFill>
                <a:schemeClr val="accent3"/>
              </a:solidFill>
            </a:endParaRPr>
          </a:p>
        </p:txBody>
      </p:sp>
      <p:sp>
        <p:nvSpPr>
          <p:cNvPr id="474" name="Google Shape;474;p47"/>
          <p:cNvSpPr/>
          <p:nvPr/>
        </p:nvSpPr>
        <p:spPr>
          <a:xfrm>
            <a:off x="4883425" y="4524450"/>
            <a:ext cx="3266400" cy="359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8"/>
          <p:cNvSpPr txBox="1"/>
          <p:nvPr>
            <p:ph idx="4294967295" type="title"/>
          </p:nvPr>
        </p:nvSpPr>
        <p:spPr>
          <a:xfrm>
            <a:off x="1557360" y="1557350"/>
            <a:ext cx="5256900" cy="1200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Montserrat Light"/>
              <a:buNone/>
            </a:pPr>
            <a:r>
              <a:rPr b="1" lang="en"/>
              <a:t>Demo: </a:t>
            </a:r>
            <a:endParaRPr b="1"/>
          </a:p>
          <a:p>
            <a:pPr indent="0" lvl="0" marL="0" rtl="0" algn="l">
              <a:lnSpc>
                <a:spcPct val="90000"/>
              </a:lnSpc>
              <a:spcBef>
                <a:spcPts val="0"/>
              </a:spcBef>
              <a:spcAft>
                <a:spcPts val="0"/>
              </a:spcAft>
              <a:buClr>
                <a:schemeClr val="dk1"/>
              </a:buClr>
              <a:buSzPts val="3300"/>
              <a:buFont typeface="Montserrat Light"/>
              <a:buNone/>
            </a:pPr>
            <a:r>
              <a:t/>
            </a:r>
            <a:endParaRPr b="1"/>
          </a:p>
          <a:p>
            <a:pPr indent="0" lvl="0" marL="0" rtl="0" algn="l">
              <a:lnSpc>
                <a:spcPct val="90000"/>
              </a:lnSpc>
              <a:spcBef>
                <a:spcPts val="0"/>
              </a:spcBef>
              <a:spcAft>
                <a:spcPts val="0"/>
              </a:spcAft>
              <a:buClr>
                <a:schemeClr val="dk1"/>
              </a:buClr>
              <a:buSzPts val="3300"/>
              <a:buFont typeface="Montserrat Light"/>
              <a:buNone/>
            </a:pPr>
            <a:r>
              <a:rPr b="1" lang="en"/>
              <a:t>Magic Hexagon</a:t>
            </a:r>
            <a:endParaRPr b="1" i="1">
              <a:solidFill>
                <a:schemeClr val="accent3"/>
              </a:solidFill>
            </a:endParaRPr>
          </a:p>
        </p:txBody>
      </p:sp>
      <p:pic>
        <p:nvPicPr>
          <p:cNvPr id="481" name="Google Shape;481;p48"/>
          <p:cNvPicPr preferRelativeResize="0"/>
          <p:nvPr/>
        </p:nvPicPr>
        <p:blipFill>
          <a:blip r:embed="rId3">
            <a:alphaModFix/>
          </a:blip>
          <a:stretch>
            <a:fillRect/>
          </a:stretch>
        </p:blipFill>
        <p:spPr>
          <a:xfrm>
            <a:off x="6184375" y="2571750"/>
            <a:ext cx="2251051" cy="2081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9"/>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
              <a:t>Extra whitespace</a:t>
            </a:r>
            <a:endParaRPr/>
          </a:p>
          <a:p>
            <a:pPr indent="-298450" lvl="0" marL="342900" rtl="0" algn="l">
              <a:spcBef>
                <a:spcPts val="0"/>
              </a:spcBef>
              <a:spcAft>
                <a:spcPts val="0"/>
              </a:spcAft>
              <a:buSzPts val="2100"/>
              <a:buChar char="▪"/>
            </a:pPr>
            <a:r>
              <a:rPr lang="en"/>
              <a:t>Arbitrary data typing</a:t>
            </a:r>
            <a:endParaRPr/>
          </a:p>
          <a:p>
            <a:pPr indent="-298450" lvl="0" marL="342900" rtl="0" algn="l">
              <a:spcBef>
                <a:spcPts val="0"/>
              </a:spcBef>
              <a:spcAft>
                <a:spcPts val="0"/>
              </a:spcAft>
              <a:buSzPts val="2100"/>
              <a:buChar char="▪"/>
            </a:pPr>
            <a:r>
              <a:rPr lang="en"/>
              <a:t>Missing values</a:t>
            </a:r>
            <a:endParaRPr/>
          </a:p>
          <a:p>
            <a:pPr indent="-298450" lvl="0" marL="342900" rtl="0" algn="l">
              <a:spcBef>
                <a:spcPts val="0"/>
              </a:spcBef>
              <a:spcAft>
                <a:spcPts val="0"/>
              </a:spcAft>
              <a:buSzPts val="2100"/>
              <a:buChar char="▪"/>
            </a:pPr>
            <a:r>
              <a:rPr lang="en"/>
              <a:t>Duplicate records</a:t>
            </a:r>
            <a:endParaRPr/>
          </a:p>
          <a:p>
            <a:pPr indent="-298450" lvl="0" marL="342900" rtl="0" algn="l">
              <a:spcBef>
                <a:spcPts val="0"/>
              </a:spcBef>
              <a:spcAft>
                <a:spcPts val="0"/>
              </a:spcAft>
              <a:buSzPts val="2100"/>
              <a:buChar char="▪"/>
            </a:pPr>
            <a:r>
              <a:rPr lang="en"/>
              <a:t>Typos</a:t>
            </a:r>
            <a:endParaRPr/>
          </a:p>
          <a:p>
            <a:pPr indent="-298450" lvl="0" marL="342900" rtl="0" algn="l">
              <a:spcBef>
                <a:spcPts val="0"/>
              </a:spcBef>
              <a:spcAft>
                <a:spcPts val="0"/>
              </a:spcAft>
              <a:buSzPts val="2100"/>
              <a:buChar char="▪"/>
            </a:pPr>
            <a:r>
              <a:rPr lang="en"/>
              <a:t>Inconsistent formats</a:t>
            </a:r>
            <a:endParaRPr/>
          </a:p>
        </p:txBody>
      </p:sp>
      <p:sp>
        <p:nvSpPr>
          <p:cNvPr id="488" name="Google Shape;488;p49"/>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Advanced Data Handling</a:t>
            </a:r>
            <a:endParaRPr/>
          </a:p>
        </p:txBody>
      </p:sp>
      <p:pic>
        <p:nvPicPr>
          <p:cNvPr id="489" name="Google Shape;489;p49"/>
          <p:cNvPicPr preferRelativeResize="0"/>
          <p:nvPr/>
        </p:nvPicPr>
        <p:blipFill>
          <a:blip r:embed="rId3">
            <a:alphaModFix/>
          </a:blip>
          <a:stretch>
            <a:fillRect/>
          </a:stretch>
        </p:blipFill>
        <p:spPr>
          <a:xfrm>
            <a:off x="7414894" y="2843813"/>
            <a:ext cx="1292719" cy="1696687"/>
          </a:xfrm>
          <a:prstGeom prst="rect">
            <a:avLst/>
          </a:prstGeom>
          <a:noFill/>
          <a:ln>
            <a:noFill/>
          </a:ln>
        </p:spPr>
      </p:pic>
      <p:sp>
        <p:nvSpPr>
          <p:cNvPr id="490" name="Google Shape;490;p49"/>
          <p:cNvSpPr/>
          <p:nvPr/>
        </p:nvSpPr>
        <p:spPr>
          <a:xfrm>
            <a:off x="4483313" y="1027781"/>
            <a:ext cx="1922400" cy="553800"/>
          </a:xfrm>
          <a:prstGeom prst="roundRect">
            <a:avLst>
              <a:gd fmla="val 16667" name="adj"/>
            </a:avLst>
          </a:prstGeom>
          <a:solidFill>
            <a:srgbClr val="38761D"/>
          </a:solidFill>
          <a:ln cap="flat" cmpd="sng" w="3810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3300">
                <a:solidFill>
                  <a:schemeClr val="lt1"/>
                </a:solidFill>
                <a:latin typeface="Montserrat"/>
                <a:ea typeface="Montserrat"/>
                <a:cs typeface="Montserrat"/>
                <a:sym typeface="Montserrat"/>
              </a:rPr>
              <a:t>Level 1</a:t>
            </a:r>
            <a:endParaRPr sz="3300">
              <a:solidFill>
                <a:schemeClr val="lt1"/>
              </a:solidFill>
              <a:latin typeface="Montserrat"/>
              <a:ea typeface="Montserrat"/>
              <a:cs typeface="Montserrat"/>
              <a:sym typeface="Montserrat"/>
            </a:endParaRPr>
          </a:p>
        </p:txBody>
      </p:sp>
      <p:sp>
        <p:nvSpPr>
          <p:cNvPr id="491" name="Google Shape;491;p49"/>
          <p:cNvSpPr/>
          <p:nvPr/>
        </p:nvSpPr>
        <p:spPr>
          <a:xfrm>
            <a:off x="4483313" y="2056481"/>
            <a:ext cx="1922400" cy="553800"/>
          </a:xfrm>
          <a:prstGeom prst="roundRect">
            <a:avLst>
              <a:gd fmla="val 16667" name="adj"/>
            </a:avLst>
          </a:prstGeom>
          <a:solidFill>
            <a:srgbClr val="38761D"/>
          </a:solidFill>
          <a:ln cap="flat" cmpd="sng" w="3810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3300">
                <a:solidFill>
                  <a:schemeClr val="lt1"/>
                </a:solidFill>
                <a:latin typeface="Montserrat"/>
                <a:ea typeface="Montserrat"/>
                <a:cs typeface="Montserrat"/>
                <a:sym typeface="Montserrat"/>
              </a:rPr>
              <a:t>Level 2</a:t>
            </a:r>
            <a:endParaRPr sz="3300">
              <a:solidFill>
                <a:schemeClr val="lt1"/>
              </a:solidFill>
              <a:latin typeface="Montserrat"/>
              <a:ea typeface="Montserrat"/>
              <a:cs typeface="Montserrat"/>
              <a:sym typeface="Montserrat"/>
            </a:endParaRPr>
          </a:p>
        </p:txBody>
      </p:sp>
      <p:sp>
        <p:nvSpPr>
          <p:cNvPr id="492" name="Google Shape;492;p49"/>
          <p:cNvSpPr/>
          <p:nvPr/>
        </p:nvSpPr>
        <p:spPr>
          <a:xfrm>
            <a:off x="4483313" y="3770981"/>
            <a:ext cx="1922400" cy="553800"/>
          </a:xfrm>
          <a:prstGeom prst="roundRect">
            <a:avLst>
              <a:gd fmla="val 16667" name="adj"/>
            </a:avLst>
          </a:prstGeom>
          <a:solidFill>
            <a:srgbClr val="38761D"/>
          </a:solidFill>
          <a:ln cap="flat" cmpd="sng" w="3810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3300">
                <a:solidFill>
                  <a:schemeClr val="lt1"/>
                </a:solidFill>
                <a:latin typeface="Montserrat"/>
                <a:ea typeface="Montserrat"/>
                <a:cs typeface="Montserrat"/>
                <a:sym typeface="Montserrat"/>
              </a:rPr>
              <a:t>Level 11</a:t>
            </a:r>
            <a:endParaRPr sz="3300">
              <a:solidFill>
                <a:schemeClr val="lt1"/>
              </a:solidFill>
              <a:latin typeface="Montserrat"/>
              <a:ea typeface="Montserrat"/>
              <a:cs typeface="Montserrat"/>
              <a:sym typeface="Montserrat"/>
            </a:endParaRPr>
          </a:p>
        </p:txBody>
      </p:sp>
      <p:sp>
        <p:nvSpPr>
          <p:cNvPr id="493" name="Google Shape;493;p49"/>
          <p:cNvSpPr txBox="1"/>
          <p:nvPr/>
        </p:nvSpPr>
        <p:spPr>
          <a:xfrm>
            <a:off x="5197913" y="2913731"/>
            <a:ext cx="493200" cy="553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 sz="2100">
                <a:solidFill>
                  <a:schemeClr val="dk2"/>
                </a:solidFill>
                <a:latin typeface="Montserrat"/>
                <a:ea typeface="Montserrat"/>
                <a:cs typeface="Montserrat"/>
                <a:sym typeface="Montserrat"/>
              </a:rPr>
              <a:t>…</a:t>
            </a:r>
            <a:endParaRPr sz="2100">
              <a:solidFill>
                <a:schemeClr val="dk2"/>
              </a:solidFill>
              <a:latin typeface="Montserrat"/>
              <a:ea typeface="Montserrat"/>
              <a:cs typeface="Montserrat"/>
              <a:sym typeface="Montserrat"/>
            </a:endParaRPr>
          </a:p>
        </p:txBody>
      </p:sp>
      <p:cxnSp>
        <p:nvCxnSpPr>
          <p:cNvPr id="494" name="Google Shape;494;p49"/>
          <p:cNvCxnSpPr>
            <a:stCxn id="490" idx="2"/>
            <a:endCxn id="491" idx="0"/>
          </p:cNvCxnSpPr>
          <p:nvPr/>
        </p:nvCxnSpPr>
        <p:spPr>
          <a:xfrm>
            <a:off x="5444513" y="1581581"/>
            <a:ext cx="0" cy="474900"/>
          </a:xfrm>
          <a:prstGeom prst="straightConnector1">
            <a:avLst/>
          </a:prstGeom>
          <a:noFill/>
          <a:ln cap="flat" cmpd="sng" w="19050">
            <a:solidFill>
              <a:schemeClr val="dk2"/>
            </a:solidFill>
            <a:prstDash val="solid"/>
            <a:round/>
            <a:headEnd len="med" w="med" type="none"/>
            <a:tailEnd len="med" w="med" type="stealth"/>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0"/>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
              <a:t>Pristine data: technical data issues have been resolved + ensure logical consistency</a:t>
            </a:r>
            <a:endParaRPr/>
          </a:p>
        </p:txBody>
      </p:sp>
      <p:sp>
        <p:nvSpPr>
          <p:cNvPr id="501" name="Google Shape;501;p50"/>
          <p:cNvSpPr txBox="1"/>
          <p:nvPr>
            <p:ph type="title"/>
          </p:nvPr>
        </p:nvSpPr>
        <p:spPr>
          <a:xfrm>
            <a:off x="292574" y="104494"/>
            <a:ext cx="5057400" cy="4857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Clean Data?  </a:t>
            </a:r>
            <a:r>
              <a:rPr i="1" lang="en">
                <a:solidFill>
                  <a:schemeClr val="accent3"/>
                </a:solidFill>
              </a:rPr>
              <a:t>No, Pristine Data!</a:t>
            </a:r>
            <a:endParaRPr i="1">
              <a:solidFill>
                <a:schemeClr val="accent3"/>
              </a:solidFill>
            </a:endParaRPr>
          </a:p>
        </p:txBody>
      </p:sp>
      <p:sp>
        <p:nvSpPr>
          <p:cNvPr id="502" name="Google Shape;502;p50"/>
          <p:cNvSpPr txBox="1"/>
          <p:nvPr/>
        </p:nvSpPr>
        <p:spPr>
          <a:xfrm>
            <a:off x="471544" y="20567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df </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pd</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DataFrame</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b</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1.1</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c </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1.9</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3</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10</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503" name="Google Shape;503;p50"/>
          <p:cNvSpPr txBox="1"/>
          <p:nvPr/>
        </p:nvSpPr>
        <p:spPr>
          <a:xfrm>
            <a:off x="1980488" y="3487538"/>
            <a:ext cx="2100900" cy="1060200"/>
          </a:xfrm>
          <a:prstGeom prst="rect">
            <a:avLst/>
          </a:prstGeom>
          <a:solidFill>
            <a:srgbClr val="23262E"/>
          </a:solid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mixed int/float!</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mixed str/int!</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trailing whitespace!</a:t>
            </a:r>
            <a:endParaRPr b="1" i="1" sz="1200">
              <a:solidFill>
                <a:schemeClr val="accent3"/>
              </a:solidFill>
              <a:latin typeface="Courier New"/>
              <a:ea typeface="Courier New"/>
              <a:cs typeface="Courier New"/>
              <a:sym typeface="Courier New"/>
            </a:endParaRPr>
          </a:p>
        </p:txBody>
      </p:sp>
      <p:sp>
        <p:nvSpPr>
          <p:cNvPr id="504" name="Google Shape;504;p50"/>
          <p:cNvSpPr txBox="1"/>
          <p:nvPr/>
        </p:nvSpPr>
        <p:spPr>
          <a:xfrm>
            <a:off x="4572000" y="20567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sz="2100">
              <a:solidFill>
                <a:schemeClr val="dk2"/>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5"/>
          <p:cNvSpPr txBox="1"/>
          <p:nvPr>
            <p:ph type="title"/>
          </p:nvPr>
        </p:nvSpPr>
        <p:spPr>
          <a:xfrm>
            <a:off x="390099" y="139325"/>
            <a:ext cx="6743100" cy="6474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Solving Complex Real-World Problems</a:t>
            </a:r>
            <a:endParaRPr/>
          </a:p>
        </p:txBody>
      </p:sp>
      <p:sp>
        <p:nvSpPr>
          <p:cNvPr id="127" name="Google Shape;127;p15"/>
          <p:cNvSpPr txBox="1"/>
          <p:nvPr>
            <p:ph idx="1" type="body"/>
          </p:nvPr>
        </p:nvSpPr>
        <p:spPr>
          <a:xfrm>
            <a:off x="390100" y="933450"/>
            <a:ext cx="8544000" cy="3753000"/>
          </a:xfrm>
          <a:prstGeom prst="rect">
            <a:avLst/>
          </a:prstGeom>
        </p:spPr>
        <p:txBody>
          <a:bodyPr anchorCtr="0" anchor="ctr" bIns="34275" lIns="68575" spcFirstLastPara="1" rIns="68575" wrap="square" tIns="34275">
            <a:normAutofit/>
          </a:bodyPr>
          <a:lstStyle/>
          <a:p>
            <a:pPr indent="-361950" lvl="0" marL="457200" rtl="0" algn="l">
              <a:spcBef>
                <a:spcPts val="800"/>
              </a:spcBef>
              <a:spcAft>
                <a:spcPts val="0"/>
              </a:spcAft>
              <a:buSzPts val="2100"/>
              <a:buChar char="▪"/>
            </a:pPr>
            <a:r>
              <a:rPr lang="en"/>
              <a:t>Is not all about the model itself</a:t>
            </a:r>
            <a:endParaRPr/>
          </a:p>
          <a:p>
            <a:pPr indent="-361950" lvl="0" marL="457200" rtl="0" algn="l">
              <a:spcBef>
                <a:spcPts val="0"/>
              </a:spcBef>
              <a:spcAft>
                <a:spcPts val="0"/>
              </a:spcAft>
              <a:buSzPts val="2100"/>
              <a:buChar char="▪"/>
            </a:pPr>
            <a:r>
              <a:rPr lang="en"/>
              <a:t>Data cleaning</a:t>
            </a:r>
            <a:endParaRPr/>
          </a:p>
          <a:p>
            <a:pPr indent="-361950" lvl="0" marL="457200" rtl="0" algn="l">
              <a:spcBef>
                <a:spcPts val="0"/>
              </a:spcBef>
              <a:spcAft>
                <a:spcPts val="0"/>
              </a:spcAft>
              <a:buSzPts val="2100"/>
              <a:buChar char="▪"/>
            </a:pPr>
            <a:r>
              <a:rPr lang="en"/>
              <a:t>Data manipulation</a:t>
            </a:r>
            <a:endParaRPr/>
          </a:p>
          <a:p>
            <a:pPr indent="-361950" lvl="0" marL="457200" rtl="0" algn="l">
              <a:spcBef>
                <a:spcPts val="0"/>
              </a:spcBef>
              <a:spcAft>
                <a:spcPts val="0"/>
              </a:spcAft>
              <a:buSzPts val="2100"/>
              <a:buChar char="▪"/>
            </a:pPr>
            <a:r>
              <a:rPr lang="en"/>
              <a:t>Data visualization</a:t>
            </a:r>
            <a:endParaRPr/>
          </a:p>
        </p:txBody>
      </p:sp>
      <p:sp>
        <p:nvSpPr>
          <p:cNvPr id="128" name="Google Shape;128;p15"/>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29" name="Google Shape;129;p15"/>
          <p:cNvPicPr preferRelativeResize="0"/>
          <p:nvPr/>
        </p:nvPicPr>
        <p:blipFill>
          <a:blip r:embed="rId3">
            <a:alphaModFix/>
          </a:blip>
          <a:stretch>
            <a:fillRect/>
          </a:stretch>
        </p:blipFill>
        <p:spPr>
          <a:xfrm>
            <a:off x="4152875" y="2571750"/>
            <a:ext cx="3152400" cy="1852626"/>
          </a:xfrm>
          <a:prstGeom prst="rect">
            <a:avLst/>
          </a:prstGeom>
          <a:noFill/>
          <a:ln>
            <a:noFill/>
          </a:ln>
        </p:spPr>
      </p:pic>
      <p:pic>
        <p:nvPicPr>
          <p:cNvPr id="130" name="Google Shape;130;p15"/>
          <p:cNvPicPr preferRelativeResize="0"/>
          <p:nvPr/>
        </p:nvPicPr>
        <p:blipFill>
          <a:blip r:embed="rId4">
            <a:alphaModFix/>
          </a:blip>
          <a:stretch>
            <a:fillRect/>
          </a:stretch>
        </p:blipFill>
        <p:spPr>
          <a:xfrm>
            <a:off x="5381575" y="1047825"/>
            <a:ext cx="3673477" cy="24573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1"/>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
              <a:t>Pristine data: technical data issues have been resolved + ensure logical consistency</a:t>
            </a:r>
            <a:endParaRPr/>
          </a:p>
        </p:txBody>
      </p:sp>
      <p:sp>
        <p:nvSpPr>
          <p:cNvPr id="511" name="Google Shape;511;p51"/>
          <p:cNvSpPr txBox="1"/>
          <p:nvPr>
            <p:ph type="title"/>
          </p:nvPr>
        </p:nvSpPr>
        <p:spPr>
          <a:xfrm>
            <a:off x="292574" y="104494"/>
            <a:ext cx="5057400" cy="4857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Clean Data?  </a:t>
            </a:r>
            <a:r>
              <a:rPr i="1" lang="en">
                <a:solidFill>
                  <a:schemeClr val="accent3"/>
                </a:solidFill>
              </a:rPr>
              <a:t>No, Pristine Data!</a:t>
            </a:r>
            <a:endParaRPr i="1">
              <a:solidFill>
                <a:schemeClr val="accent3"/>
              </a:solidFill>
            </a:endParaRPr>
          </a:p>
        </p:txBody>
      </p:sp>
      <p:sp>
        <p:nvSpPr>
          <p:cNvPr id="512" name="Google Shape;512;p51"/>
          <p:cNvSpPr txBox="1"/>
          <p:nvPr/>
        </p:nvSpPr>
        <p:spPr>
          <a:xfrm>
            <a:off x="471544" y="20567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df </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pd</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DataFrame</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b</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1.1</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c </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1.9</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3</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10</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513" name="Google Shape;513;p51"/>
          <p:cNvSpPr txBox="1"/>
          <p:nvPr/>
        </p:nvSpPr>
        <p:spPr>
          <a:xfrm>
            <a:off x="4572000" y="20567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C594C5"/>
                </a:solidFill>
                <a:highlight>
                  <a:srgbClr val="23262E"/>
                </a:highlight>
                <a:latin typeface="Courier New"/>
                <a:ea typeface="Courier New"/>
                <a:cs typeface="Courier New"/>
                <a:sym typeface="Courier New"/>
              </a:rPr>
              <a:t>import</a:t>
            </a:r>
            <a:r>
              <a:rPr b="1" lang="en" sz="1200">
                <a:solidFill>
                  <a:srgbClr val="D5CED9"/>
                </a:solidFill>
                <a:highlight>
                  <a:srgbClr val="23262E"/>
                </a:highlight>
                <a:latin typeface="Courier New"/>
                <a:ea typeface="Courier New"/>
                <a:cs typeface="Courier New"/>
                <a:sym typeface="Courier New"/>
              </a:rPr>
              <a:t> gams</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transfer </a:t>
            </a:r>
            <a:r>
              <a:rPr b="1" lang="en" sz="1200">
                <a:solidFill>
                  <a:srgbClr val="C594C5"/>
                </a:solidFill>
                <a:highlight>
                  <a:srgbClr val="23262E"/>
                </a:highlight>
                <a:latin typeface="Courier New"/>
                <a:ea typeface="Courier New"/>
                <a:cs typeface="Courier New"/>
                <a:sym typeface="Courier New"/>
              </a:rPr>
              <a:t>as</a:t>
            </a:r>
            <a:r>
              <a:rPr b="1" lang="en" sz="1200">
                <a:solidFill>
                  <a:srgbClr val="D5CED9"/>
                </a:solidFill>
                <a:highlight>
                  <a:srgbClr val="23262E"/>
                </a:highlight>
                <a:latin typeface="Courier New"/>
                <a:ea typeface="Courier New"/>
                <a:cs typeface="Courier New"/>
                <a:sym typeface="Courier New"/>
              </a:rPr>
              <a:t> gt</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m </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gt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Container</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a </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gt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Parameter</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m</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records</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df</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514" name="Google Shape;514;p51"/>
          <p:cNvSpPr/>
          <p:nvPr/>
        </p:nvSpPr>
        <p:spPr>
          <a:xfrm rot="1737020">
            <a:off x="3619348" y="2223554"/>
            <a:ext cx="960642" cy="1051817"/>
          </a:xfrm>
          <a:prstGeom prst="bentArrow">
            <a:avLst>
              <a:gd fmla="val 8966" name="adj1"/>
              <a:gd fmla="val 12758" name="adj2"/>
              <a:gd fmla="val 24130" name="adj3"/>
              <a:gd fmla="val 69658" name="adj4"/>
            </a:avLst>
          </a:prstGeom>
          <a:solidFill>
            <a:schemeClr val="accent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solidFill>
                <a:schemeClr val="accent3"/>
              </a:solidFill>
              <a:latin typeface="Montserrat"/>
              <a:ea typeface="Montserrat"/>
              <a:cs typeface="Montserrat"/>
              <a:sym typeface="Montserrat"/>
            </a:endParaRPr>
          </a:p>
        </p:txBody>
      </p:sp>
      <p:sp>
        <p:nvSpPr>
          <p:cNvPr id="515" name="Google Shape;515;p51"/>
          <p:cNvSpPr txBox="1"/>
          <p:nvPr/>
        </p:nvSpPr>
        <p:spPr>
          <a:xfrm>
            <a:off x="1980488" y="3487538"/>
            <a:ext cx="2100900" cy="1060200"/>
          </a:xfrm>
          <a:prstGeom prst="rect">
            <a:avLst/>
          </a:prstGeom>
          <a:solidFill>
            <a:srgbClr val="23262E"/>
          </a:solid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mixed int/float!</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mixed str/int!</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trailing whitespace!</a:t>
            </a:r>
            <a:endParaRPr b="1" i="1" sz="1200">
              <a:solidFill>
                <a:schemeClr val="accent3"/>
              </a:solidFill>
              <a:latin typeface="Courier New"/>
              <a:ea typeface="Courier New"/>
              <a:cs typeface="Courier New"/>
              <a:sym typeface="Courier New"/>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2"/>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
              <a:t>Pristine data: technical data issues have been resolved + ensure logical consistency</a:t>
            </a:r>
            <a:endParaRPr/>
          </a:p>
        </p:txBody>
      </p:sp>
      <p:sp>
        <p:nvSpPr>
          <p:cNvPr id="522" name="Google Shape;522;p52"/>
          <p:cNvSpPr txBox="1"/>
          <p:nvPr>
            <p:ph type="title"/>
          </p:nvPr>
        </p:nvSpPr>
        <p:spPr>
          <a:xfrm>
            <a:off x="292574" y="104494"/>
            <a:ext cx="5057400" cy="4857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Clean Data?  </a:t>
            </a:r>
            <a:r>
              <a:rPr i="1" lang="en">
                <a:solidFill>
                  <a:schemeClr val="accent3"/>
                </a:solidFill>
              </a:rPr>
              <a:t>No, Pristine Data!</a:t>
            </a:r>
            <a:endParaRPr i="1">
              <a:solidFill>
                <a:schemeClr val="accent3"/>
              </a:solidFill>
            </a:endParaRPr>
          </a:p>
        </p:txBody>
      </p:sp>
      <p:sp>
        <p:nvSpPr>
          <p:cNvPr id="523" name="Google Shape;523;p52"/>
          <p:cNvSpPr txBox="1"/>
          <p:nvPr/>
        </p:nvSpPr>
        <p:spPr>
          <a:xfrm>
            <a:off x="471544" y="20567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df </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pd</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DataFrame</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b</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1.1</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c </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1.9</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3</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10</a:t>
            </a:r>
            <a:r>
              <a:rPr b="1" lang="en" sz="1200">
                <a:solidFill>
                  <a:srgbClr val="D5CED9"/>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sz="2100">
              <a:solidFill>
                <a:schemeClr val="dk2"/>
              </a:solidFill>
              <a:latin typeface="Montserrat"/>
              <a:ea typeface="Montserrat"/>
              <a:cs typeface="Montserrat"/>
              <a:sym typeface="Montserrat"/>
            </a:endParaRPr>
          </a:p>
        </p:txBody>
      </p:sp>
      <p:sp>
        <p:nvSpPr>
          <p:cNvPr id="524" name="Google Shape;524;p52"/>
          <p:cNvSpPr txBox="1"/>
          <p:nvPr/>
        </p:nvSpPr>
        <p:spPr>
          <a:xfrm>
            <a:off x="4572000" y="20567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C594C5"/>
                </a:solidFill>
                <a:highlight>
                  <a:srgbClr val="23262E"/>
                </a:highlight>
                <a:latin typeface="Courier New"/>
                <a:ea typeface="Courier New"/>
                <a:cs typeface="Courier New"/>
                <a:sym typeface="Courier New"/>
              </a:rPr>
              <a:t>import</a:t>
            </a:r>
            <a:r>
              <a:rPr b="1" lang="en" sz="1200">
                <a:solidFill>
                  <a:srgbClr val="D5CED9"/>
                </a:solidFill>
                <a:highlight>
                  <a:srgbClr val="23262E"/>
                </a:highlight>
                <a:latin typeface="Courier New"/>
                <a:ea typeface="Courier New"/>
                <a:cs typeface="Courier New"/>
                <a:sym typeface="Courier New"/>
              </a:rPr>
              <a:t> gams</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transfer </a:t>
            </a:r>
            <a:r>
              <a:rPr b="1" lang="en" sz="1200">
                <a:solidFill>
                  <a:srgbClr val="C594C5"/>
                </a:solidFill>
                <a:highlight>
                  <a:srgbClr val="23262E"/>
                </a:highlight>
                <a:latin typeface="Courier New"/>
                <a:ea typeface="Courier New"/>
                <a:cs typeface="Courier New"/>
                <a:sym typeface="Courier New"/>
              </a:rPr>
              <a:t>as</a:t>
            </a:r>
            <a:r>
              <a:rPr b="1" lang="en" sz="1200">
                <a:solidFill>
                  <a:srgbClr val="D5CED9"/>
                </a:solidFill>
                <a:highlight>
                  <a:srgbClr val="23262E"/>
                </a:highlight>
                <a:latin typeface="Courier New"/>
                <a:ea typeface="Courier New"/>
                <a:cs typeface="Courier New"/>
                <a:sym typeface="Courier New"/>
              </a:rPr>
              <a:t> gt</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m </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gt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Container</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a </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gt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Parameter</a:t>
            </a: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m</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 </a:t>
            </a:r>
            <a:r>
              <a:rPr b="1" lang="en" sz="1200">
                <a:solidFill>
                  <a:srgbClr val="5FB3B3"/>
                </a:solidFill>
                <a:highlight>
                  <a:srgbClr val="23262E"/>
                </a:highlight>
                <a:latin typeface="Courier New"/>
                <a:ea typeface="Courier New"/>
                <a:cs typeface="Courier New"/>
                <a:sym typeface="Courier New"/>
              </a:rPr>
              <a:t>"</a:t>
            </a:r>
            <a:r>
              <a:rPr b="1" lang="en" sz="1200">
                <a:solidFill>
                  <a:srgbClr val="A3CE9E"/>
                </a:solidFill>
                <a:highlight>
                  <a:srgbClr val="23262E"/>
                </a:highlight>
                <a:latin typeface="Courier New"/>
                <a:ea typeface="Courier New"/>
                <a:cs typeface="Courier New"/>
                <a:sym typeface="Courier New"/>
              </a:rPr>
              <a:t>*</a:t>
            </a:r>
            <a:r>
              <a:rPr b="1" lang="en" sz="1200">
                <a:solidFill>
                  <a:srgbClr val="5FB3B3"/>
                </a:solidFill>
                <a:highlight>
                  <a:srgbClr val="23262E"/>
                </a:highlight>
                <a:latin typeface="Courier New"/>
                <a:ea typeface="Courier New"/>
                <a:cs typeface="Courier New"/>
                <a:sym typeface="Courier New"/>
              </a:rPr>
              <a:t>"]</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a:t>
            </a:r>
            <a:r>
              <a:rPr b="1" lang="en" sz="1200">
                <a:solidFill>
                  <a:srgbClr val="FAB763"/>
                </a:solidFill>
                <a:highlight>
                  <a:srgbClr val="23262E"/>
                </a:highlight>
                <a:latin typeface="Courier New"/>
                <a:ea typeface="Courier New"/>
                <a:cs typeface="Courier New"/>
                <a:sym typeface="Courier New"/>
              </a:rPr>
              <a:t>records</a:t>
            </a:r>
            <a:r>
              <a:rPr b="1" lang="en" sz="1200">
                <a:solidFill>
                  <a:srgbClr val="FA8763"/>
                </a:solidFill>
                <a:highlight>
                  <a:srgbClr val="23262E"/>
                </a:highlight>
                <a:latin typeface="Courier New"/>
                <a:ea typeface="Courier New"/>
                <a:cs typeface="Courier New"/>
                <a:sym typeface="Courier New"/>
              </a:rPr>
              <a:t>=</a:t>
            </a:r>
            <a:r>
              <a:rPr b="1" lang="en" sz="1200">
                <a:solidFill>
                  <a:srgbClr val="D5CED9"/>
                </a:solidFill>
                <a:highlight>
                  <a:srgbClr val="23262E"/>
                </a:highlight>
                <a:latin typeface="Courier New"/>
                <a:ea typeface="Courier New"/>
                <a:cs typeface="Courier New"/>
                <a:sym typeface="Courier New"/>
              </a:rPr>
              <a:t>df</a:t>
            </a:r>
            <a:r>
              <a:rPr b="1" lang="en" sz="1200">
                <a:solidFill>
                  <a:srgbClr val="FFFFFF"/>
                </a:solidFill>
                <a:highlight>
                  <a:srgbClr val="23262E"/>
                </a:highlight>
                <a:latin typeface="Courier New"/>
                <a:ea typeface="Courier New"/>
                <a:cs typeface="Courier New"/>
                <a:sym typeface="Courier New"/>
              </a:rPr>
              <a:t>,</a:t>
            </a:r>
            <a:endParaRPr b="1" sz="1200">
              <a:solidFill>
                <a:srgbClr val="FFFFFF"/>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5FB3B3"/>
                </a:solidFill>
                <a:highlight>
                  <a:srgbClr val="23262E"/>
                </a:highlight>
                <a:latin typeface="Courier New"/>
                <a:ea typeface="Courier New"/>
                <a:cs typeface="Courier New"/>
                <a:sym typeface="Courier New"/>
              </a:rPr>
              <a:t>)</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
        <p:nvSpPr>
          <p:cNvPr id="525" name="Google Shape;525;p52"/>
          <p:cNvSpPr/>
          <p:nvPr/>
        </p:nvSpPr>
        <p:spPr>
          <a:xfrm rot="1737020">
            <a:off x="3619348" y="2223554"/>
            <a:ext cx="960642" cy="1051817"/>
          </a:xfrm>
          <a:prstGeom prst="bentArrow">
            <a:avLst>
              <a:gd fmla="val 8966" name="adj1"/>
              <a:gd fmla="val 12758" name="adj2"/>
              <a:gd fmla="val 24130" name="adj3"/>
              <a:gd fmla="val 69658" name="adj4"/>
            </a:avLst>
          </a:prstGeom>
          <a:solidFill>
            <a:schemeClr val="accent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solidFill>
                <a:schemeClr val="accent3"/>
              </a:solidFill>
              <a:latin typeface="Montserrat"/>
              <a:ea typeface="Montserrat"/>
              <a:cs typeface="Montserrat"/>
              <a:sym typeface="Montserrat"/>
            </a:endParaRPr>
          </a:p>
        </p:txBody>
      </p:sp>
      <p:sp>
        <p:nvSpPr>
          <p:cNvPr id="526" name="Google Shape;526;p52"/>
          <p:cNvSpPr txBox="1"/>
          <p:nvPr/>
        </p:nvSpPr>
        <p:spPr>
          <a:xfrm>
            <a:off x="6389494" y="3655425"/>
            <a:ext cx="1784700" cy="892500"/>
          </a:xfrm>
          <a:prstGeom prst="rect">
            <a:avLst/>
          </a:prstGeom>
          <a:solidFill>
            <a:srgbClr val="23262E"/>
          </a:solid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Enforce structure</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Harmonize Types</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Efficient storage</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p:txBody>
      </p:sp>
      <p:sp>
        <p:nvSpPr>
          <p:cNvPr id="527" name="Google Shape;527;p52"/>
          <p:cNvSpPr txBox="1"/>
          <p:nvPr/>
        </p:nvSpPr>
        <p:spPr>
          <a:xfrm>
            <a:off x="1980488" y="3487538"/>
            <a:ext cx="2100900" cy="1060200"/>
          </a:xfrm>
          <a:prstGeom prst="rect">
            <a:avLst/>
          </a:prstGeom>
          <a:solidFill>
            <a:srgbClr val="23262E"/>
          </a:solid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mixed int/float!</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mixed str/int!</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200">
                <a:solidFill>
                  <a:schemeClr val="accent3"/>
                </a:solidFill>
                <a:latin typeface="Courier New"/>
                <a:ea typeface="Courier New"/>
                <a:cs typeface="Courier New"/>
                <a:sym typeface="Courier New"/>
              </a:rPr>
              <a:t>trailing whitespace!</a:t>
            </a:r>
            <a:endParaRPr b="1" i="1" sz="1200">
              <a:solidFill>
                <a:schemeClr val="accent3"/>
              </a:solidFill>
              <a:latin typeface="Courier New"/>
              <a:ea typeface="Courier New"/>
              <a:cs typeface="Courier New"/>
              <a:sym typeface="Courier Ne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3"/>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Char char="▪"/>
            </a:pPr>
            <a:r>
              <a:rPr lang="en"/>
              <a:t>Pristine data: technical data issues have been resolved + ensure logical consistency</a:t>
            </a:r>
            <a:endParaRPr/>
          </a:p>
        </p:txBody>
      </p:sp>
      <p:sp>
        <p:nvSpPr>
          <p:cNvPr id="534" name="Google Shape;534;p53"/>
          <p:cNvSpPr txBox="1"/>
          <p:nvPr>
            <p:ph type="title"/>
          </p:nvPr>
        </p:nvSpPr>
        <p:spPr>
          <a:xfrm>
            <a:off x="292574" y="104494"/>
            <a:ext cx="5057400" cy="4857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Clean Data?  </a:t>
            </a:r>
            <a:r>
              <a:rPr i="1" lang="en">
                <a:solidFill>
                  <a:schemeClr val="accent3"/>
                </a:solidFill>
              </a:rPr>
              <a:t>No, Pristine Data!</a:t>
            </a:r>
            <a:endParaRPr i="1">
              <a:solidFill>
                <a:schemeClr val="accent3"/>
              </a:solidFill>
            </a:endParaRPr>
          </a:p>
        </p:txBody>
      </p:sp>
      <p:sp>
        <p:nvSpPr>
          <p:cNvPr id="535" name="Google Shape;535;p53"/>
          <p:cNvSpPr txBox="1"/>
          <p:nvPr/>
        </p:nvSpPr>
        <p:spPr>
          <a:xfrm>
            <a:off x="471544" y="20567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In [1]: a.records</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Out[1]:</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   0  1  value</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0  a  b    1.1</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1  1  c    1.9</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2  3  1   10.0</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sz="2100">
              <a:solidFill>
                <a:schemeClr val="dk2"/>
              </a:solidFill>
              <a:latin typeface="Montserrat"/>
              <a:ea typeface="Montserrat"/>
              <a:cs typeface="Montserrat"/>
              <a:sym typeface="Montserrat"/>
            </a:endParaRPr>
          </a:p>
        </p:txBody>
      </p:sp>
      <p:sp>
        <p:nvSpPr>
          <p:cNvPr id="536" name="Google Shape;536;p53"/>
          <p:cNvSpPr txBox="1"/>
          <p:nvPr/>
        </p:nvSpPr>
        <p:spPr>
          <a:xfrm>
            <a:off x="1980488" y="3655425"/>
            <a:ext cx="2183700" cy="892500"/>
          </a:xfrm>
          <a:prstGeom prst="rect">
            <a:avLst/>
          </a:prstGeom>
          <a:solidFill>
            <a:srgbClr val="23262E"/>
          </a:solid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100" u="sng">
                <a:solidFill>
                  <a:schemeClr val="accent3"/>
                </a:solidFill>
                <a:latin typeface="Courier New"/>
                <a:ea typeface="Courier New"/>
                <a:cs typeface="Courier New"/>
                <a:sym typeface="Courier New"/>
              </a:rPr>
              <a:t>Internally:</a:t>
            </a:r>
            <a:endParaRPr b="1" sz="1100" u="sng">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1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100">
                <a:solidFill>
                  <a:schemeClr val="accent3"/>
                </a:solidFill>
                <a:latin typeface="Courier New"/>
                <a:ea typeface="Courier New"/>
                <a:cs typeface="Courier New"/>
                <a:sym typeface="Courier New"/>
              </a:rPr>
              <a:t>Categorical columns!</a:t>
            </a:r>
            <a:endParaRPr b="1" sz="11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100">
                <a:solidFill>
                  <a:schemeClr val="accent3"/>
                </a:solidFill>
                <a:latin typeface="Courier New"/>
                <a:ea typeface="Courier New"/>
                <a:cs typeface="Courier New"/>
                <a:sym typeface="Courier New"/>
              </a:rPr>
              <a:t>str-only categories!</a:t>
            </a:r>
            <a:endParaRPr b="1" sz="1100">
              <a:solidFill>
                <a:schemeClr val="accent3"/>
              </a:solidFill>
              <a:latin typeface="Courier New"/>
              <a:ea typeface="Courier New"/>
              <a:cs typeface="Courier New"/>
              <a:sym typeface="Courier New"/>
            </a:endParaRPr>
          </a:p>
          <a:p>
            <a:pPr indent="0" lvl="0" marL="0" rtl="0" algn="l">
              <a:spcBef>
                <a:spcPts val="0"/>
              </a:spcBef>
              <a:spcAft>
                <a:spcPts val="0"/>
              </a:spcAft>
              <a:buNone/>
            </a:pPr>
            <a:r>
              <a:rPr b="1" lang="en" sz="1100">
                <a:solidFill>
                  <a:schemeClr val="accent3"/>
                </a:solidFill>
                <a:latin typeface="Courier New"/>
                <a:ea typeface="Courier New"/>
                <a:cs typeface="Courier New"/>
                <a:sym typeface="Courier New"/>
              </a:rPr>
              <a:t>rstrip whitespace!</a:t>
            </a:r>
            <a:endParaRPr b="1" sz="11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sz="1100">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i="1" sz="1100">
              <a:solidFill>
                <a:schemeClr val="accent3"/>
              </a:solidFill>
              <a:latin typeface="Courier New"/>
              <a:ea typeface="Courier New"/>
              <a:cs typeface="Courier New"/>
              <a:sym typeface="Courier New"/>
            </a:endParaRPr>
          </a:p>
        </p:txBody>
      </p:sp>
      <p:sp>
        <p:nvSpPr>
          <p:cNvPr id="537" name="Google Shape;537;p53"/>
          <p:cNvSpPr txBox="1"/>
          <p:nvPr/>
        </p:nvSpPr>
        <p:spPr>
          <a:xfrm>
            <a:off x="4572000" y="20567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In [16]: a.getUELs()</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3262E"/>
                </a:highlight>
                <a:latin typeface="Courier New"/>
                <a:ea typeface="Courier New"/>
                <a:cs typeface="Courier New"/>
                <a:sym typeface="Courier New"/>
              </a:rPr>
              <a:t>Out[16]: ['a', '1', '3', 'b', 'c']</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C594C5"/>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sz="2100">
              <a:solidFill>
                <a:schemeClr val="dk2"/>
              </a:solidFill>
              <a:latin typeface="Montserrat"/>
              <a:ea typeface="Montserrat"/>
              <a:cs typeface="Montserrat"/>
              <a:sym typeface="Montserrat"/>
            </a:endParaRPr>
          </a:p>
        </p:txBody>
      </p:sp>
      <p:sp>
        <p:nvSpPr>
          <p:cNvPr id="538" name="Google Shape;538;p53"/>
          <p:cNvSpPr txBox="1"/>
          <p:nvPr/>
        </p:nvSpPr>
        <p:spPr>
          <a:xfrm rot="-420656">
            <a:off x="5677190" y="2826541"/>
            <a:ext cx="2448004" cy="1781527"/>
          </a:xfrm>
          <a:prstGeom prst="rect">
            <a:avLst/>
          </a:prstGeom>
          <a:noFill/>
          <a:ln cap="flat" cmpd="sng" w="28575">
            <a:solidFill>
              <a:srgbClr val="D9EAD3"/>
            </a:solidFill>
            <a:prstDash val="solid"/>
            <a:round/>
            <a:headEnd len="sm" w="sm" type="none"/>
            <a:tailEnd len="sm" w="sm" type="none"/>
          </a:ln>
        </p:spPr>
        <p:txBody>
          <a:bodyPr anchorCtr="0" anchor="t" bIns="68575" lIns="68575" spcFirstLastPara="1" rIns="68575" wrap="square" tIns="68575">
            <a:noAutofit/>
          </a:bodyPr>
          <a:lstStyle/>
          <a:p>
            <a:pPr indent="0" lvl="0" marL="0" rtl="0" algn="ctr">
              <a:spcBef>
                <a:spcPts val="0"/>
              </a:spcBef>
              <a:spcAft>
                <a:spcPts val="0"/>
              </a:spcAft>
              <a:buNone/>
            </a:pPr>
            <a:r>
              <a:rPr lang="en" sz="2700">
                <a:solidFill>
                  <a:srgbClr val="D9EAD3"/>
                </a:solidFill>
                <a:latin typeface="Courier New"/>
                <a:ea typeface="Courier New"/>
                <a:cs typeface="Courier New"/>
                <a:sym typeface="Courier New"/>
              </a:rPr>
              <a:t>*UELs()</a:t>
            </a:r>
            <a:endParaRPr sz="2700">
              <a:solidFill>
                <a:srgbClr val="D9EAD3"/>
              </a:solidFill>
              <a:latin typeface="Courier New"/>
              <a:ea typeface="Courier New"/>
              <a:cs typeface="Courier New"/>
              <a:sym typeface="Courier New"/>
            </a:endParaRPr>
          </a:p>
          <a:p>
            <a:pPr indent="0" lvl="0" marL="0" rtl="0" algn="ctr">
              <a:spcBef>
                <a:spcPts val="0"/>
              </a:spcBef>
              <a:spcAft>
                <a:spcPts val="0"/>
              </a:spcAft>
              <a:buNone/>
            </a:pPr>
            <a:r>
              <a:rPr lang="en" sz="2700">
                <a:solidFill>
                  <a:srgbClr val="D9EAD3"/>
                </a:solidFill>
                <a:latin typeface="Caveat"/>
                <a:ea typeface="Caveat"/>
                <a:cs typeface="Caveat"/>
                <a:sym typeface="Caveat"/>
              </a:rPr>
              <a:t>The best little methods you didn’t know you need</a:t>
            </a:r>
            <a:endParaRPr sz="2700">
              <a:solidFill>
                <a:srgbClr val="D9EAD3"/>
              </a:solidFill>
              <a:latin typeface="Caveat"/>
              <a:ea typeface="Caveat"/>
              <a:cs typeface="Caveat"/>
              <a:sym typeface="Cave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4"/>
          <p:cNvSpPr txBox="1"/>
          <p:nvPr>
            <p:ph idx="1" type="body"/>
          </p:nvPr>
        </p:nvSpPr>
        <p:spPr>
          <a:xfrm>
            <a:off x="292575" y="700088"/>
            <a:ext cx="6408000" cy="2814900"/>
          </a:xfrm>
          <a:prstGeom prst="rect">
            <a:avLst/>
          </a:prstGeom>
        </p:spPr>
        <p:txBody>
          <a:bodyPr anchorCtr="0" anchor="t" bIns="34275" lIns="68575" spcFirstLastPara="1" rIns="68575" wrap="square" tIns="34275">
            <a:normAutofit fontScale="77500" lnSpcReduction="10000"/>
          </a:bodyPr>
          <a:lstStyle/>
          <a:p>
            <a:pPr indent="-268446" lvl="0" marL="342900" rtl="0" algn="l">
              <a:spcBef>
                <a:spcPts val="800"/>
              </a:spcBef>
              <a:spcAft>
                <a:spcPts val="0"/>
              </a:spcAft>
              <a:buSzPct val="100000"/>
              <a:buChar char="▪"/>
            </a:pPr>
            <a:r>
              <a:rPr lang="en"/>
              <a:t>String manipulation: </a:t>
            </a:r>
            <a:r>
              <a:rPr lang="en">
                <a:latin typeface="Courier New"/>
                <a:ea typeface="Courier New"/>
                <a:cs typeface="Courier New"/>
                <a:sym typeface="Courier New"/>
              </a:rPr>
              <a:t>casefoldUELs(), upperUELs(),...</a:t>
            </a:r>
            <a:endParaRPr>
              <a:latin typeface="Courier New"/>
              <a:ea typeface="Courier New"/>
              <a:cs typeface="Courier New"/>
              <a:sym typeface="Courier New"/>
            </a:endParaRPr>
          </a:p>
          <a:p>
            <a:pPr indent="-268446" lvl="0" marL="342900" rtl="0" algn="l">
              <a:spcBef>
                <a:spcPts val="0"/>
              </a:spcBef>
              <a:spcAft>
                <a:spcPts val="0"/>
              </a:spcAft>
              <a:buSzPct val="100000"/>
              <a:buChar char="▪"/>
            </a:pPr>
            <a:r>
              <a:rPr lang="en"/>
              <a:t>Set/Get: </a:t>
            </a:r>
            <a:r>
              <a:rPr lang="en">
                <a:latin typeface="Courier New"/>
                <a:ea typeface="Courier New"/>
                <a:cs typeface="Courier New"/>
                <a:sym typeface="Courier New"/>
              </a:rPr>
              <a:t>addUELs(), setUELs(), getUELs()</a:t>
            </a:r>
            <a:endParaRPr>
              <a:latin typeface="Courier New"/>
              <a:ea typeface="Courier New"/>
              <a:cs typeface="Courier New"/>
              <a:sym typeface="Courier New"/>
            </a:endParaRPr>
          </a:p>
          <a:p>
            <a:pPr indent="-268446" lvl="0" marL="342900" rtl="0" algn="l">
              <a:spcBef>
                <a:spcPts val="0"/>
              </a:spcBef>
              <a:spcAft>
                <a:spcPts val="0"/>
              </a:spcAft>
              <a:buSzPct val="100000"/>
              <a:buChar char="▪"/>
            </a:pPr>
            <a:r>
              <a:rPr lang="en"/>
              <a:t>Modify: </a:t>
            </a:r>
            <a:r>
              <a:rPr lang="en">
                <a:latin typeface="Courier New"/>
                <a:ea typeface="Courier New"/>
                <a:cs typeface="Courier New"/>
                <a:sym typeface="Courier New"/>
              </a:rPr>
              <a:t>removeUELs(), renameUELs(), reorderUELs()</a:t>
            </a:r>
            <a:endParaRPr b="1">
              <a:solidFill>
                <a:schemeClr val="accent3"/>
              </a:solidFill>
              <a:latin typeface="Courier New"/>
              <a:ea typeface="Courier New"/>
              <a:cs typeface="Courier New"/>
              <a:sym typeface="Courier New"/>
            </a:endParaRPr>
          </a:p>
          <a:p>
            <a:pPr indent="0" lvl="0" marL="0" rtl="0" algn="ctr">
              <a:spcBef>
                <a:spcPts val="800"/>
              </a:spcBef>
              <a:spcAft>
                <a:spcPts val="0"/>
              </a:spcAft>
              <a:buNone/>
            </a:pPr>
            <a:r>
              <a:rPr b="1" lang="en">
                <a:solidFill>
                  <a:schemeClr val="accent3"/>
                </a:solidFill>
                <a:latin typeface="Courier New"/>
                <a:ea typeface="Courier New"/>
                <a:cs typeface="Courier New"/>
                <a:sym typeface="Courier New"/>
              </a:rPr>
              <a:t>Operate at dimension, symbol and container levels</a:t>
            </a:r>
            <a:endParaRPr>
              <a:latin typeface="Courier New"/>
              <a:ea typeface="Courier New"/>
              <a:cs typeface="Courier New"/>
              <a:sym typeface="Courier New"/>
            </a:endParaRPr>
          </a:p>
          <a:p>
            <a:pPr indent="0" lvl="0" marL="0" rtl="0" algn="l">
              <a:spcBef>
                <a:spcPts val="800"/>
              </a:spcBef>
              <a:spcAft>
                <a:spcPts val="0"/>
              </a:spcAft>
              <a:buNone/>
            </a:pPr>
            <a:r>
              <a:t/>
            </a:r>
            <a:endParaRPr b="1">
              <a:solidFill>
                <a:schemeClr val="accent3"/>
              </a:solidFill>
              <a:latin typeface="Courier New"/>
              <a:ea typeface="Courier New"/>
              <a:cs typeface="Courier New"/>
              <a:sym typeface="Courier New"/>
            </a:endParaRPr>
          </a:p>
          <a:p>
            <a:pPr indent="0" lvl="0" marL="0" rtl="0" algn="ctr">
              <a:spcBef>
                <a:spcPts val="800"/>
              </a:spcBef>
              <a:spcAft>
                <a:spcPts val="0"/>
              </a:spcAft>
              <a:buNone/>
            </a:pPr>
            <a:r>
              <a:t/>
            </a:r>
            <a:endParaRPr b="1">
              <a:latin typeface="Courier New"/>
              <a:ea typeface="Courier New"/>
              <a:cs typeface="Courier New"/>
              <a:sym typeface="Courier New"/>
            </a:endParaRPr>
          </a:p>
        </p:txBody>
      </p:sp>
      <p:sp>
        <p:nvSpPr>
          <p:cNvPr id="545" name="Google Shape;545;p54"/>
          <p:cNvSpPr txBox="1"/>
          <p:nvPr>
            <p:ph type="title"/>
          </p:nvPr>
        </p:nvSpPr>
        <p:spPr>
          <a:xfrm>
            <a:off x="292574" y="104494"/>
            <a:ext cx="5057400" cy="4857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Clean Data?  </a:t>
            </a:r>
            <a:r>
              <a:rPr i="1" lang="en">
                <a:solidFill>
                  <a:schemeClr val="accent3"/>
                </a:solidFill>
              </a:rPr>
              <a:t>No, Pristine Data!</a:t>
            </a:r>
            <a:endParaRPr i="1">
              <a:solidFill>
                <a:schemeClr val="accent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5"/>
          <p:cNvSpPr txBox="1"/>
          <p:nvPr>
            <p:ph idx="1" type="body"/>
          </p:nvPr>
        </p:nvSpPr>
        <p:spPr>
          <a:xfrm>
            <a:off x="292575" y="700088"/>
            <a:ext cx="6408000" cy="2814900"/>
          </a:xfrm>
          <a:prstGeom prst="rect">
            <a:avLst/>
          </a:prstGeom>
        </p:spPr>
        <p:txBody>
          <a:bodyPr anchorCtr="0" anchor="t" bIns="34275" lIns="68575" spcFirstLastPara="1" rIns="68575" wrap="square" tIns="34275">
            <a:normAutofit fontScale="77500" lnSpcReduction="10000"/>
          </a:bodyPr>
          <a:lstStyle/>
          <a:p>
            <a:pPr indent="-268446" lvl="0" marL="342900" rtl="0" algn="l">
              <a:spcBef>
                <a:spcPts val="800"/>
              </a:spcBef>
              <a:spcAft>
                <a:spcPts val="0"/>
              </a:spcAft>
              <a:buSzPct val="100000"/>
              <a:buChar char="▪"/>
            </a:pPr>
            <a:r>
              <a:rPr lang="en"/>
              <a:t>String manipulation: </a:t>
            </a:r>
            <a:r>
              <a:rPr lang="en">
                <a:latin typeface="Courier New"/>
                <a:ea typeface="Courier New"/>
                <a:cs typeface="Courier New"/>
                <a:sym typeface="Courier New"/>
              </a:rPr>
              <a:t>casefoldUELs(), upperUELs(),...</a:t>
            </a:r>
            <a:endParaRPr>
              <a:latin typeface="Courier New"/>
              <a:ea typeface="Courier New"/>
              <a:cs typeface="Courier New"/>
              <a:sym typeface="Courier New"/>
            </a:endParaRPr>
          </a:p>
          <a:p>
            <a:pPr indent="-268446" lvl="0" marL="342900" rtl="0" algn="l">
              <a:spcBef>
                <a:spcPts val="0"/>
              </a:spcBef>
              <a:spcAft>
                <a:spcPts val="0"/>
              </a:spcAft>
              <a:buSzPct val="100000"/>
              <a:buChar char="▪"/>
            </a:pPr>
            <a:r>
              <a:rPr lang="en"/>
              <a:t>Set/Get: </a:t>
            </a:r>
            <a:r>
              <a:rPr lang="en">
                <a:latin typeface="Courier New"/>
                <a:ea typeface="Courier New"/>
                <a:cs typeface="Courier New"/>
                <a:sym typeface="Courier New"/>
              </a:rPr>
              <a:t>addUELs(), setUELs(), getUELs()</a:t>
            </a:r>
            <a:endParaRPr>
              <a:latin typeface="Courier New"/>
              <a:ea typeface="Courier New"/>
              <a:cs typeface="Courier New"/>
              <a:sym typeface="Courier New"/>
            </a:endParaRPr>
          </a:p>
          <a:p>
            <a:pPr indent="-268446" lvl="0" marL="342900" rtl="0" algn="l">
              <a:spcBef>
                <a:spcPts val="0"/>
              </a:spcBef>
              <a:spcAft>
                <a:spcPts val="0"/>
              </a:spcAft>
              <a:buSzPct val="100000"/>
              <a:buChar char="▪"/>
            </a:pPr>
            <a:r>
              <a:rPr lang="en"/>
              <a:t>Modify: </a:t>
            </a:r>
            <a:r>
              <a:rPr lang="en">
                <a:latin typeface="Courier New"/>
                <a:ea typeface="Courier New"/>
                <a:cs typeface="Courier New"/>
                <a:sym typeface="Courier New"/>
              </a:rPr>
              <a:t>removeUELs(), renameUELs(), reorderUELs()</a:t>
            </a:r>
            <a:endParaRPr b="1">
              <a:solidFill>
                <a:schemeClr val="accent3"/>
              </a:solidFill>
              <a:latin typeface="Courier New"/>
              <a:ea typeface="Courier New"/>
              <a:cs typeface="Courier New"/>
              <a:sym typeface="Courier New"/>
            </a:endParaRPr>
          </a:p>
          <a:p>
            <a:pPr indent="0" lvl="0" marL="0" rtl="0" algn="ctr">
              <a:spcBef>
                <a:spcPts val="800"/>
              </a:spcBef>
              <a:spcAft>
                <a:spcPts val="0"/>
              </a:spcAft>
              <a:buNone/>
            </a:pPr>
            <a:r>
              <a:rPr b="1" lang="en">
                <a:solidFill>
                  <a:schemeClr val="accent3"/>
                </a:solidFill>
                <a:latin typeface="Courier New"/>
                <a:ea typeface="Courier New"/>
                <a:cs typeface="Courier New"/>
                <a:sym typeface="Courier New"/>
              </a:rPr>
              <a:t>Operate at dimension, symbol and container levels</a:t>
            </a:r>
            <a:endParaRPr>
              <a:latin typeface="Courier New"/>
              <a:ea typeface="Courier New"/>
              <a:cs typeface="Courier New"/>
              <a:sym typeface="Courier New"/>
            </a:endParaRPr>
          </a:p>
          <a:p>
            <a:pPr indent="0" lvl="0" marL="0" rtl="0" algn="l">
              <a:spcBef>
                <a:spcPts val="800"/>
              </a:spcBef>
              <a:spcAft>
                <a:spcPts val="0"/>
              </a:spcAft>
              <a:buNone/>
            </a:pPr>
            <a:r>
              <a:t/>
            </a:r>
            <a:endParaRPr b="1">
              <a:solidFill>
                <a:schemeClr val="accent3"/>
              </a:solidFill>
              <a:latin typeface="Courier New"/>
              <a:ea typeface="Courier New"/>
              <a:cs typeface="Courier New"/>
              <a:sym typeface="Courier New"/>
            </a:endParaRPr>
          </a:p>
          <a:p>
            <a:pPr indent="0" lvl="0" marL="0" rtl="0" algn="ctr">
              <a:spcBef>
                <a:spcPts val="800"/>
              </a:spcBef>
              <a:spcAft>
                <a:spcPts val="0"/>
              </a:spcAft>
              <a:buNone/>
            </a:pPr>
            <a:r>
              <a:t/>
            </a:r>
            <a:endParaRPr b="1">
              <a:latin typeface="Courier New"/>
              <a:ea typeface="Courier New"/>
              <a:cs typeface="Courier New"/>
              <a:sym typeface="Courier New"/>
            </a:endParaRPr>
          </a:p>
        </p:txBody>
      </p:sp>
      <p:sp>
        <p:nvSpPr>
          <p:cNvPr id="552" name="Google Shape;552;p55"/>
          <p:cNvSpPr txBox="1"/>
          <p:nvPr>
            <p:ph type="title"/>
          </p:nvPr>
        </p:nvSpPr>
        <p:spPr>
          <a:xfrm>
            <a:off x="292574" y="104494"/>
            <a:ext cx="5057400" cy="4857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Clean Data?  </a:t>
            </a:r>
            <a:r>
              <a:rPr i="1" lang="en">
                <a:solidFill>
                  <a:schemeClr val="accent3"/>
                </a:solidFill>
              </a:rPr>
              <a:t>No, Pristine Data!</a:t>
            </a:r>
            <a:endParaRPr i="1">
              <a:solidFill>
                <a:schemeClr val="accent3"/>
              </a:solidFill>
            </a:endParaRPr>
          </a:p>
        </p:txBody>
      </p:sp>
      <p:sp>
        <p:nvSpPr>
          <p:cNvPr id="553" name="Google Shape;553;p55"/>
          <p:cNvSpPr/>
          <p:nvPr/>
        </p:nvSpPr>
        <p:spPr>
          <a:xfrm>
            <a:off x="846169" y="3397800"/>
            <a:ext cx="7631700" cy="647400"/>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lnSpc>
                <a:spcPct val="150000"/>
              </a:lnSpc>
              <a:spcBef>
                <a:spcPts val="800"/>
              </a:spcBef>
              <a:spcAft>
                <a:spcPts val="0"/>
              </a:spcAft>
              <a:buNone/>
            </a:pPr>
            <a:r>
              <a:rPr b="1" lang="en" sz="2100">
                <a:solidFill>
                  <a:schemeClr val="accent3"/>
                </a:solidFill>
                <a:latin typeface="Courier New"/>
                <a:ea typeface="Courier New"/>
                <a:cs typeface="Courier New"/>
                <a:sym typeface="Courier New"/>
              </a:rPr>
              <a:t>*UELs() make categorical data structures easy</a:t>
            </a:r>
            <a:endParaRPr sz="1100">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6"/>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i="1" lang="en"/>
              <a:t>Wrap Up</a:t>
            </a:r>
            <a:endParaRPr b="1" i="1"/>
          </a:p>
        </p:txBody>
      </p:sp>
      <p:sp>
        <p:nvSpPr>
          <p:cNvPr id="560" name="Google Shape;560;p56"/>
          <p:cNvSpPr txBox="1"/>
          <p:nvPr>
            <p:ph idx="1" type="body"/>
          </p:nvPr>
        </p:nvSpPr>
        <p:spPr>
          <a:xfrm>
            <a:off x="292575" y="700100"/>
            <a:ext cx="8386500" cy="4097700"/>
          </a:xfrm>
          <a:prstGeom prst="rect">
            <a:avLst/>
          </a:prstGeom>
        </p:spPr>
        <p:txBody>
          <a:bodyPr anchorCtr="0" anchor="ctr" bIns="34275" lIns="68575" spcFirstLastPara="1" rIns="68575" wrap="square" tIns="34275">
            <a:noAutofit/>
          </a:bodyPr>
          <a:lstStyle/>
          <a:p>
            <a:pPr indent="-368300" lvl="0" marL="342900" rtl="0" algn="l">
              <a:lnSpc>
                <a:spcPct val="90000"/>
              </a:lnSpc>
              <a:spcBef>
                <a:spcPts val="0"/>
              </a:spcBef>
              <a:spcAft>
                <a:spcPts val="0"/>
              </a:spcAft>
              <a:buClr>
                <a:srgbClr val="4D4D4C"/>
              </a:buClr>
              <a:buSzPts val="2000"/>
              <a:buChar char="•"/>
            </a:pPr>
            <a:r>
              <a:rPr lang="en" sz="2000">
                <a:solidFill>
                  <a:srgbClr val="4D4D4C"/>
                </a:solidFill>
                <a:highlight>
                  <a:schemeClr val="lt1"/>
                </a:highlight>
              </a:rPr>
              <a:t>Generates mathematical models (not instances)</a:t>
            </a:r>
            <a:endParaRPr sz="2000"/>
          </a:p>
          <a:p>
            <a:pPr indent="-368300" lvl="0" marL="342900" rtl="0" algn="l">
              <a:lnSpc>
                <a:spcPct val="90000"/>
              </a:lnSpc>
              <a:spcBef>
                <a:spcPts val="1000"/>
              </a:spcBef>
              <a:spcAft>
                <a:spcPts val="0"/>
              </a:spcAft>
              <a:buClr>
                <a:srgbClr val="4D4D4C"/>
              </a:buClr>
              <a:buSzPts val="2000"/>
              <a:buChar char="•"/>
            </a:pPr>
            <a:r>
              <a:rPr lang="en" sz="2000">
                <a:solidFill>
                  <a:srgbClr val="4D4D4C"/>
                </a:solidFill>
                <a:highlight>
                  <a:schemeClr val="lt1"/>
                </a:highlight>
              </a:rPr>
              <a:t>GAMS</a:t>
            </a:r>
            <a:r>
              <a:rPr lang="en" sz="2000">
                <a:solidFill>
                  <a:schemeClr val="accent3"/>
                </a:solidFill>
                <a:highlight>
                  <a:schemeClr val="lt1"/>
                </a:highlight>
              </a:rPr>
              <a:t>Py</a:t>
            </a:r>
            <a:r>
              <a:rPr lang="en" sz="2000">
                <a:solidFill>
                  <a:srgbClr val="4D4D4C"/>
                </a:solidFill>
                <a:highlight>
                  <a:schemeClr val="lt1"/>
                </a:highlight>
              </a:rPr>
              <a:t> leverages a GAMS backend</a:t>
            </a:r>
            <a:endParaRPr sz="2000"/>
          </a:p>
          <a:p>
            <a:pPr indent="-368300" lvl="0" marL="342900" rtl="0" algn="l">
              <a:lnSpc>
                <a:spcPct val="90000"/>
              </a:lnSpc>
              <a:spcBef>
                <a:spcPts val="1000"/>
              </a:spcBef>
              <a:spcAft>
                <a:spcPts val="0"/>
              </a:spcAft>
              <a:buClr>
                <a:srgbClr val="4D4D4C"/>
              </a:buClr>
              <a:buSzPts val="2000"/>
              <a:buChar char="•"/>
            </a:pPr>
            <a:r>
              <a:rPr lang="en" sz="2000">
                <a:solidFill>
                  <a:srgbClr val="4D4D4C"/>
                </a:solidFill>
                <a:highlight>
                  <a:schemeClr val="lt1"/>
                </a:highlight>
              </a:rPr>
              <a:t>Access a broad set of state-of-the-art optimization solvers</a:t>
            </a:r>
            <a:endParaRPr sz="2000">
              <a:solidFill>
                <a:srgbClr val="4D4D4C"/>
              </a:solidFill>
            </a:endParaRPr>
          </a:p>
          <a:p>
            <a:pPr indent="-368300" lvl="0" marL="342900" rtl="0" algn="l">
              <a:lnSpc>
                <a:spcPct val="90000"/>
              </a:lnSpc>
              <a:spcBef>
                <a:spcPts val="1000"/>
              </a:spcBef>
              <a:spcAft>
                <a:spcPts val="0"/>
              </a:spcAft>
              <a:buClr>
                <a:srgbClr val="4D4D4C"/>
              </a:buClr>
              <a:buSzPts val="2000"/>
              <a:buChar char="•"/>
            </a:pPr>
            <a:r>
              <a:rPr lang="en" sz="2000">
                <a:solidFill>
                  <a:srgbClr val="4D4D4C"/>
                </a:solidFill>
                <a:highlight>
                  <a:schemeClr val="lt1"/>
                </a:highlight>
              </a:rPr>
              <a:t>Unique and streamlined way to completely tasks</a:t>
            </a:r>
            <a:endParaRPr sz="2000">
              <a:solidFill>
                <a:srgbClr val="4D4D4C"/>
              </a:solidFill>
            </a:endParaRPr>
          </a:p>
          <a:p>
            <a:pPr indent="-368300" lvl="0" marL="342900" rtl="0" algn="l">
              <a:lnSpc>
                <a:spcPct val="90000"/>
              </a:lnSpc>
              <a:spcBef>
                <a:spcPts val="1000"/>
              </a:spcBef>
              <a:spcAft>
                <a:spcPts val="0"/>
              </a:spcAft>
              <a:buClr>
                <a:srgbClr val="4D4D4C"/>
              </a:buClr>
              <a:buSzPts val="2000"/>
              <a:buChar char="•"/>
            </a:pPr>
            <a:r>
              <a:rPr lang="en" sz="2000">
                <a:solidFill>
                  <a:srgbClr val="4D4D4C"/>
                </a:solidFill>
                <a:highlight>
                  <a:schemeClr val="lt1"/>
                </a:highlight>
              </a:rPr>
              <a:t>GAMS</a:t>
            </a:r>
            <a:r>
              <a:rPr lang="en" sz="2000">
                <a:solidFill>
                  <a:schemeClr val="accent3"/>
                </a:solidFill>
                <a:highlight>
                  <a:schemeClr val="lt1"/>
                </a:highlight>
              </a:rPr>
              <a:t>Py</a:t>
            </a:r>
            <a:r>
              <a:rPr lang="en" sz="2000">
                <a:solidFill>
                  <a:srgbClr val="4D4D4C"/>
                </a:solidFill>
                <a:highlight>
                  <a:schemeClr val="lt1"/>
                </a:highlight>
              </a:rPr>
              <a:t> works seamlessly with </a:t>
            </a:r>
            <a:r>
              <a:rPr lang="en" sz="2000" u="sng">
                <a:solidFill>
                  <a:srgbClr val="0000FF"/>
                </a:solidFill>
                <a:highlight>
                  <a:schemeClr val="lt1"/>
                </a:highlight>
                <a:hlinkClick r:id="rId3">
                  <a:extLst>
                    <a:ext uri="{A12FA001-AC4F-418D-AE19-62706E023703}">
                      <ahyp:hlinkClr val="tx"/>
                    </a:ext>
                  </a:extLst>
                </a:hlinkClick>
              </a:rPr>
              <a:t>GAMS MIRO</a:t>
            </a:r>
            <a:r>
              <a:rPr lang="en" sz="2000">
                <a:solidFill>
                  <a:srgbClr val="222832"/>
                </a:solidFill>
                <a:highlight>
                  <a:schemeClr val="lt1"/>
                </a:highlight>
              </a:rPr>
              <a:t>, </a:t>
            </a:r>
            <a:r>
              <a:rPr lang="en" sz="2000" u="sng">
                <a:solidFill>
                  <a:srgbClr val="0000FF"/>
                </a:solidFill>
                <a:highlight>
                  <a:schemeClr val="lt1"/>
                </a:highlight>
                <a:hlinkClick r:id="rId4">
                  <a:extLst>
                    <a:ext uri="{A12FA001-AC4F-418D-AE19-62706E023703}">
                      <ahyp:hlinkClr val="tx"/>
                    </a:ext>
                  </a:extLst>
                </a:hlinkClick>
              </a:rPr>
              <a:t>GAMS Engine</a:t>
            </a:r>
            <a:r>
              <a:rPr lang="en" sz="2000">
                <a:solidFill>
                  <a:srgbClr val="4D4D4C"/>
                </a:solidFill>
                <a:highlight>
                  <a:schemeClr val="lt1"/>
                </a:highlight>
              </a:rPr>
              <a:t>, and</a:t>
            </a:r>
            <a:r>
              <a:rPr lang="en" sz="2000">
                <a:solidFill>
                  <a:srgbClr val="222832"/>
                </a:solidFill>
                <a:highlight>
                  <a:schemeClr val="lt1"/>
                </a:highlight>
              </a:rPr>
              <a:t> </a:t>
            </a:r>
            <a:r>
              <a:rPr lang="en" sz="2000" u="sng">
                <a:solidFill>
                  <a:srgbClr val="0000FF"/>
                </a:solidFill>
                <a:highlight>
                  <a:schemeClr val="lt1"/>
                </a:highlight>
                <a:hlinkClick r:id="rId5">
                  <a:extLst>
                    <a:ext uri="{A12FA001-AC4F-418D-AE19-62706E023703}">
                      <ahyp:hlinkClr val="tx"/>
                    </a:ext>
                  </a:extLst>
                </a:hlinkClick>
              </a:rPr>
              <a:t>NEOS</a:t>
            </a:r>
            <a:r>
              <a:rPr lang="en" sz="2000">
                <a:solidFill>
                  <a:srgbClr val="222832"/>
                </a:solidFill>
                <a:highlight>
                  <a:schemeClr val="lt1"/>
                </a:highlight>
              </a:rPr>
              <a:t> </a:t>
            </a:r>
            <a:r>
              <a:rPr lang="en" sz="2000">
                <a:solidFill>
                  <a:srgbClr val="4D4D4C"/>
                </a:solidFill>
                <a:highlight>
                  <a:schemeClr val="lt1"/>
                </a:highlight>
              </a:rPr>
              <a:t>(local machines vs. cloud/AWS machines)</a:t>
            </a:r>
            <a:endParaRPr sz="2000">
              <a:solidFill>
                <a:srgbClr val="4D4D4C"/>
              </a:solidFill>
            </a:endParaRPr>
          </a:p>
          <a:p>
            <a:pPr indent="-368300" lvl="0" marL="342900" rtl="0" algn="l">
              <a:lnSpc>
                <a:spcPct val="90000"/>
              </a:lnSpc>
              <a:spcBef>
                <a:spcPts val="1400"/>
              </a:spcBef>
              <a:spcAft>
                <a:spcPts val="0"/>
              </a:spcAft>
              <a:buClr>
                <a:srgbClr val="4D4D4C"/>
              </a:buClr>
              <a:buSzPts val="2000"/>
              <a:buChar char="•"/>
            </a:pPr>
            <a:r>
              <a:rPr lang="en" sz="2000">
                <a:solidFill>
                  <a:srgbClr val="4D4D4C"/>
                </a:solidFill>
                <a:highlight>
                  <a:schemeClr val="lt1"/>
                </a:highlight>
              </a:rPr>
              <a:t>GAMS</a:t>
            </a:r>
            <a:r>
              <a:rPr lang="en" sz="2000">
                <a:solidFill>
                  <a:schemeClr val="accent3"/>
                </a:solidFill>
                <a:highlight>
                  <a:schemeClr val="lt1"/>
                </a:highlight>
              </a:rPr>
              <a:t>Py</a:t>
            </a:r>
            <a:r>
              <a:rPr lang="en" sz="2000">
                <a:solidFill>
                  <a:srgbClr val="4D4D4C"/>
                </a:solidFill>
                <a:highlight>
                  <a:schemeClr val="lt1"/>
                </a:highlight>
              </a:rPr>
              <a:t> is fully installable with one line – </a:t>
            </a:r>
            <a:r>
              <a:rPr b="1" lang="en" sz="2000">
                <a:solidFill>
                  <a:srgbClr val="4D4D4C"/>
                </a:solidFill>
                <a:highlight>
                  <a:schemeClr val="lt1"/>
                </a:highlight>
                <a:uFill>
                  <a:noFill/>
                </a:uFill>
                <a:latin typeface="Courier New"/>
                <a:ea typeface="Courier New"/>
                <a:cs typeface="Courier New"/>
                <a:sym typeface="Courier New"/>
                <a:hlinkClick r:id="rId6">
                  <a:extLst>
                    <a:ext uri="{A12FA001-AC4F-418D-AE19-62706E023703}">
                      <ahyp:hlinkClr val="tx"/>
                    </a:ext>
                  </a:extLst>
                </a:hlinkClick>
              </a:rPr>
              <a:t>pip install gamspy</a:t>
            </a:r>
            <a:endParaRPr sz="2000">
              <a:latin typeface="Courier New"/>
              <a:ea typeface="Courier New"/>
              <a:cs typeface="Courier New"/>
              <a:sym typeface="Courier New"/>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7"/>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66" name="Google Shape;566;p57"/>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GAMSPy – Under the Hood</a:t>
            </a:r>
            <a:endParaRPr/>
          </a:p>
        </p:txBody>
      </p:sp>
      <p:sp>
        <p:nvSpPr>
          <p:cNvPr id="567" name="Google Shape;567;p57"/>
          <p:cNvSpPr txBox="1"/>
          <p:nvPr>
            <p:ph idx="1" type="body"/>
          </p:nvPr>
        </p:nvSpPr>
        <p:spPr>
          <a:xfrm>
            <a:off x="390100" y="933450"/>
            <a:ext cx="8544000" cy="3753000"/>
          </a:xfrm>
          <a:prstGeom prst="rect">
            <a:avLst/>
          </a:prstGeom>
        </p:spPr>
        <p:txBody>
          <a:bodyPr anchorCtr="0" anchor="t" bIns="34275" lIns="68575" spcFirstLastPara="1" rIns="68575" wrap="square" tIns="34275">
            <a:normAutofit/>
          </a:bodyPr>
          <a:lstStyle/>
          <a:p>
            <a:pPr indent="-361950" lvl="0" marL="457200" rtl="0" algn="l">
              <a:spcBef>
                <a:spcPts val="800"/>
              </a:spcBef>
              <a:spcAft>
                <a:spcPts val="0"/>
              </a:spcAft>
              <a:buSzPts val="2100"/>
              <a:buChar char="▪"/>
            </a:pPr>
            <a:r>
              <a:rPr lang="en"/>
              <a:t>GAMS lives as a separate process behind the scenes</a:t>
            </a:r>
            <a:endParaRPr/>
          </a:p>
          <a:p>
            <a:pPr indent="-361950" lvl="0" marL="457200" rtl="0" algn="l">
              <a:spcBef>
                <a:spcPts val="0"/>
              </a:spcBef>
              <a:spcAft>
                <a:spcPts val="0"/>
              </a:spcAft>
              <a:buSzPts val="2100"/>
              <a:buChar char="▪"/>
            </a:pPr>
            <a:r>
              <a:rPr lang="en"/>
              <a:t>Multiple Containers will spawn multiple GAMS processes</a:t>
            </a:r>
            <a:endParaRPr/>
          </a:p>
          <a:p>
            <a:pPr indent="-361950" lvl="0" marL="457200" rtl="0" algn="l">
              <a:spcBef>
                <a:spcPts val="0"/>
              </a:spcBef>
              <a:spcAft>
                <a:spcPts val="0"/>
              </a:spcAft>
              <a:buSzPts val="2100"/>
              <a:buChar char="▪"/>
            </a:pPr>
            <a:r>
              <a:rPr lang="en"/>
              <a:t>Every time the Container changes the changes are synch’d with GAMS</a:t>
            </a:r>
            <a:endParaRPr/>
          </a:p>
          <a:p>
            <a:pPr indent="-361950" lvl="0" marL="457200" rtl="0" algn="l">
              <a:spcBef>
                <a:spcPts val="0"/>
              </a:spcBef>
              <a:spcAft>
                <a:spcPts val="0"/>
              </a:spcAft>
              <a:buSzPts val="2100"/>
              <a:buChar char="▪"/>
            </a:pPr>
            <a:r>
              <a:rPr lang="en"/>
              <a:t>GAMSPy is tuned to move data in bulk, merge operations are expensive</a:t>
            </a:r>
            <a:endParaRPr/>
          </a:p>
          <a:p>
            <a:pPr indent="-361950" lvl="0" marL="457200" rtl="0" algn="l">
              <a:spcBef>
                <a:spcPts val="0"/>
              </a:spcBef>
              <a:spcAft>
                <a:spcPts val="0"/>
              </a:spcAft>
              <a:buSzPts val="2100"/>
              <a:buChar char="▪"/>
            </a:pPr>
            <a:r>
              <a:rPr lang="en"/>
              <a:t>There can be performance implications</a:t>
            </a:r>
            <a:endParaRPr/>
          </a:p>
        </p:txBody>
      </p:sp>
      <p:pic>
        <p:nvPicPr>
          <p:cNvPr id="568" name="Google Shape;568;p57"/>
          <p:cNvPicPr preferRelativeResize="0"/>
          <p:nvPr/>
        </p:nvPicPr>
        <p:blipFill>
          <a:blip r:embed="rId3">
            <a:alphaModFix/>
          </a:blip>
          <a:stretch>
            <a:fillRect/>
          </a:stretch>
        </p:blipFill>
        <p:spPr>
          <a:xfrm>
            <a:off x="6312025" y="3630725"/>
            <a:ext cx="821175" cy="8211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8"/>
          <p:cNvSpPr txBox="1"/>
          <p:nvPr/>
        </p:nvSpPr>
        <p:spPr>
          <a:xfrm>
            <a:off x="471550" y="1238375"/>
            <a:ext cx="7916400" cy="35751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C594C5"/>
                </a:solidFill>
                <a:highlight>
                  <a:srgbClr val="262A33"/>
                </a:highlight>
                <a:latin typeface="Courier New"/>
                <a:ea typeface="Courier New"/>
                <a:cs typeface="Courier New"/>
                <a:sym typeface="Courier New"/>
              </a:rPr>
              <a:t>import</a:t>
            </a:r>
            <a:r>
              <a:rPr b="1" lang="en" sz="1200">
                <a:solidFill>
                  <a:srgbClr val="D5CED9"/>
                </a:solidFill>
                <a:highlight>
                  <a:srgbClr val="262A33"/>
                </a:highlight>
                <a:latin typeface="Courier New"/>
                <a:ea typeface="Courier New"/>
                <a:cs typeface="Courier New"/>
                <a:sym typeface="Courier New"/>
              </a:rPr>
              <a:t> gamspy </a:t>
            </a:r>
            <a:r>
              <a:rPr b="1" lang="en" sz="1200">
                <a:solidFill>
                  <a:srgbClr val="C594C5"/>
                </a:solidFill>
                <a:highlight>
                  <a:srgbClr val="262A33"/>
                </a:highlight>
                <a:latin typeface="Courier New"/>
                <a:ea typeface="Courier New"/>
                <a:cs typeface="Courier New"/>
                <a:sym typeface="Courier New"/>
              </a:rPr>
              <a:t>as</a:t>
            </a:r>
            <a:r>
              <a:rPr b="1" lang="en" sz="1200">
                <a:solidFill>
                  <a:srgbClr val="D5CED9"/>
                </a:solidFill>
                <a:highlight>
                  <a:srgbClr val="262A33"/>
                </a:highlight>
                <a:latin typeface="Courier New"/>
                <a:ea typeface="Courier New"/>
                <a:cs typeface="Courier New"/>
                <a:sym typeface="Courier New"/>
              </a:rPr>
              <a:t> gp</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gp</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Container</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i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gp</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Set</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m</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5FB3B3"/>
                </a:solidFill>
                <a:highlight>
                  <a:srgbClr val="262A33"/>
                </a:highlight>
                <a:latin typeface="Courier New"/>
                <a:ea typeface="Courier New"/>
                <a:cs typeface="Courier New"/>
                <a:sym typeface="Courier New"/>
              </a:rPr>
              <a:t>"</a:t>
            </a:r>
            <a:r>
              <a:rPr b="1" lang="en" sz="1200">
                <a:solidFill>
                  <a:srgbClr val="A3CE9E"/>
                </a:solidFill>
                <a:highlight>
                  <a:srgbClr val="262A33"/>
                </a:highlight>
                <a:latin typeface="Courier New"/>
                <a:ea typeface="Courier New"/>
                <a:cs typeface="Courier New"/>
                <a:sym typeface="Courier New"/>
              </a:rPr>
              <a:t>i</a:t>
            </a:r>
            <a:r>
              <a:rPr b="1" lang="en" sz="1200">
                <a:solidFill>
                  <a:srgbClr val="5FB3B3"/>
                </a:solidFill>
                <a:highlight>
                  <a:srgbClr val="262A33"/>
                </a:highlight>
                <a:latin typeface="Courier New"/>
                <a:ea typeface="Courier New"/>
                <a:cs typeface="Courier New"/>
                <a:sym typeface="Courier New"/>
              </a:rPr>
              <a:t>"</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records</a:t>
            </a:r>
            <a:r>
              <a:rPr b="1" lang="en" sz="1200">
                <a:solidFill>
                  <a:srgbClr val="FA8763"/>
                </a:solidFill>
                <a:highlight>
                  <a:srgbClr val="262A33"/>
                </a:highlight>
                <a:latin typeface="Courier New"/>
                <a:ea typeface="Courier New"/>
                <a:cs typeface="Courier New"/>
                <a:sym typeface="Courier New"/>
              </a:rPr>
              <a:t>=</a:t>
            </a:r>
            <a:r>
              <a:rPr b="1" i="1" lang="en" sz="1200">
                <a:solidFill>
                  <a:srgbClr val="6699CC"/>
                </a:solidFill>
                <a:highlight>
                  <a:srgbClr val="262A33"/>
                </a:highlight>
                <a:latin typeface="Courier New"/>
                <a:ea typeface="Courier New"/>
                <a:cs typeface="Courier New"/>
                <a:sym typeface="Courier New"/>
              </a:rPr>
              <a:t>range</a:t>
            </a:r>
            <a:r>
              <a:rPr b="1" lang="en" sz="1200">
                <a:solidFill>
                  <a:srgbClr val="5FB3B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1000</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f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gp</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Parameter</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m</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domain</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i</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f</a:t>
            </a:r>
            <a:r>
              <a:rPr b="1" lang="en" sz="1200">
                <a:solidFill>
                  <a:srgbClr val="5FB3B3"/>
                </a:solidFill>
                <a:highlight>
                  <a:srgbClr val="262A33"/>
                </a:highlight>
                <a:latin typeface="Courier New"/>
                <a:ea typeface="Courier New"/>
                <a:cs typeface="Courier New"/>
                <a:sym typeface="Courier New"/>
              </a:rPr>
              <a:t>["</a:t>
            </a:r>
            <a:r>
              <a:rPr b="1" lang="en" sz="1200">
                <a:solidFill>
                  <a:srgbClr val="A3CE9E"/>
                </a:solidFill>
                <a:highlight>
                  <a:srgbClr val="262A33"/>
                </a:highlight>
                <a:latin typeface="Courier New"/>
                <a:ea typeface="Courier New"/>
                <a:cs typeface="Courier New"/>
                <a:sym typeface="Courier New"/>
              </a:rPr>
              <a:t>0</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0</a:t>
            </a:r>
            <a:endParaRPr b="1" sz="1200">
              <a:solidFill>
                <a:srgbClr val="FAB76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f</a:t>
            </a:r>
            <a:r>
              <a:rPr b="1" lang="en" sz="1200">
                <a:solidFill>
                  <a:srgbClr val="5FB3B3"/>
                </a:solidFill>
                <a:highlight>
                  <a:srgbClr val="262A33"/>
                </a:highlight>
                <a:latin typeface="Courier New"/>
                <a:ea typeface="Courier New"/>
                <a:cs typeface="Courier New"/>
                <a:sym typeface="Courier New"/>
              </a:rPr>
              <a:t>["</a:t>
            </a:r>
            <a:r>
              <a:rPr b="1" lang="en" sz="1200">
                <a:solidFill>
                  <a:srgbClr val="A3CE9E"/>
                </a:solidFill>
                <a:highlight>
                  <a:srgbClr val="262A33"/>
                </a:highlight>
                <a:latin typeface="Courier New"/>
                <a:ea typeface="Courier New"/>
                <a:cs typeface="Courier New"/>
                <a:sym typeface="Courier New"/>
              </a:rPr>
              <a:t>1</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1</a:t>
            </a:r>
            <a:endParaRPr b="1" sz="1200">
              <a:solidFill>
                <a:srgbClr val="FAB76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chemeClr val="accent3"/>
                </a:solidFill>
                <a:highlight>
                  <a:srgbClr val="262A33"/>
                </a:highlight>
                <a:latin typeface="Courier New"/>
                <a:ea typeface="Courier New"/>
                <a:cs typeface="Courier New"/>
                <a:sym typeface="Courier New"/>
              </a:rPr>
              <a:t>f.synchronize = False</a:t>
            </a:r>
            <a:endParaRPr b="1" sz="1200">
              <a:solidFill>
                <a:schemeClr val="accent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C594C5"/>
                </a:solidFill>
                <a:highlight>
                  <a:srgbClr val="262A33"/>
                </a:highlight>
                <a:latin typeface="Courier New"/>
                <a:ea typeface="Courier New"/>
                <a:cs typeface="Courier New"/>
                <a:sym typeface="Courier New"/>
              </a:rPr>
              <a:t>for</a:t>
            </a:r>
            <a:r>
              <a:rPr b="1" lang="en" sz="1200">
                <a:solidFill>
                  <a:srgbClr val="D5CED9"/>
                </a:solidFill>
                <a:highlight>
                  <a:srgbClr val="262A33"/>
                </a:highlight>
                <a:latin typeface="Courier New"/>
                <a:ea typeface="Courier New"/>
                <a:cs typeface="Courier New"/>
                <a:sym typeface="Courier New"/>
              </a:rPr>
              <a:t> n </a:t>
            </a:r>
            <a:r>
              <a:rPr b="1" lang="en" sz="1200">
                <a:solidFill>
                  <a:srgbClr val="C594C5"/>
                </a:solidFill>
                <a:highlight>
                  <a:srgbClr val="262A33"/>
                </a:highlight>
                <a:latin typeface="Courier New"/>
                <a:ea typeface="Courier New"/>
                <a:cs typeface="Courier New"/>
                <a:sym typeface="Courier New"/>
              </a:rPr>
              <a:t>in</a:t>
            </a:r>
            <a:r>
              <a:rPr b="1" lang="en" sz="1200">
                <a:solidFill>
                  <a:srgbClr val="D5CED9"/>
                </a:solidFill>
                <a:highlight>
                  <a:srgbClr val="262A33"/>
                </a:highlight>
                <a:latin typeface="Courier New"/>
                <a:ea typeface="Courier New"/>
                <a:cs typeface="Courier New"/>
                <a:sym typeface="Courier New"/>
              </a:rPr>
              <a:t> </a:t>
            </a:r>
            <a:r>
              <a:rPr b="1" i="1" lang="en" sz="1200">
                <a:solidFill>
                  <a:srgbClr val="6699CC"/>
                </a:solidFill>
                <a:highlight>
                  <a:srgbClr val="262A33"/>
                </a:highlight>
                <a:latin typeface="Courier New"/>
                <a:ea typeface="Courier New"/>
                <a:cs typeface="Courier New"/>
                <a:sym typeface="Courier New"/>
              </a:rPr>
              <a:t>range</a:t>
            </a:r>
            <a:r>
              <a:rPr b="1" lang="en" sz="1200">
                <a:solidFill>
                  <a:srgbClr val="5FB3B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2</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1000</a:t>
            </a:r>
            <a:r>
              <a:rPr b="1" lang="en" sz="1200">
                <a:solidFill>
                  <a:srgbClr val="5FB3B3"/>
                </a:solidFill>
                <a:highlight>
                  <a:srgbClr val="262A33"/>
                </a:highlight>
                <a:latin typeface="Courier New"/>
                <a:ea typeface="Courier New"/>
                <a:cs typeface="Courier New"/>
                <a:sym typeface="Courier New"/>
              </a:rPr>
              <a:t>)</a:t>
            </a:r>
            <a:r>
              <a:rPr b="1" lang="en" sz="1200">
                <a:solidFill>
                  <a:srgbClr val="FFFFFF"/>
                </a:solidFill>
                <a:highlight>
                  <a:srgbClr val="262A33"/>
                </a:highlight>
                <a:latin typeface="Courier New"/>
                <a:ea typeface="Courier New"/>
                <a:cs typeface="Courier New"/>
                <a:sym typeface="Courier New"/>
              </a:rPr>
              <a:t>:</a:t>
            </a:r>
            <a:endParaRPr b="1" sz="1200">
              <a:solidFill>
                <a:srgbClr val="FFFFFF"/>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   f</a:t>
            </a:r>
            <a:r>
              <a:rPr b="1" lang="en" sz="1200">
                <a:solidFill>
                  <a:srgbClr val="5FB3B3"/>
                </a:solidFill>
                <a:highlight>
                  <a:srgbClr val="262A33"/>
                </a:highlight>
                <a:latin typeface="Courier New"/>
                <a:ea typeface="Courier New"/>
                <a:cs typeface="Courier New"/>
                <a:sym typeface="Courier New"/>
              </a:rPr>
              <a:t>[</a:t>
            </a:r>
            <a:r>
              <a:rPr b="1" lang="en" sz="1200">
                <a:solidFill>
                  <a:srgbClr val="6699CC"/>
                </a:solidFill>
                <a:highlight>
                  <a:srgbClr val="262A33"/>
                </a:highlight>
                <a:latin typeface="Courier New"/>
                <a:ea typeface="Courier New"/>
                <a:cs typeface="Courier New"/>
                <a:sym typeface="Courier New"/>
              </a:rPr>
              <a:t>str</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n</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f</a:t>
            </a:r>
            <a:r>
              <a:rPr b="1" lang="en" sz="1200">
                <a:solidFill>
                  <a:srgbClr val="5FB3B3"/>
                </a:solidFill>
                <a:highlight>
                  <a:srgbClr val="262A33"/>
                </a:highlight>
                <a:latin typeface="Courier New"/>
                <a:ea typeface="Courier New"/>
                <a:cs typeface="Courier New"/>
                <a:sym typeface="Courier New"/>
              </a:rPr>
              <a:t>[</a:t>
            </a:r>
            <a:r>
              <a:rPr b="1" lang="en" sz="1200">
                <a:solidFill>
                  <a:srgbClr val="6699CC"/>
                </a:solidFill>
                <a:highlight>
                  <a:srgbClr val="262A33"/>
                </a:highlight>
                <a:latin typeface="Courier New"/>
                <a:ea typeface="Courier New"/>
                <a:cs typeface="Courier New"/>
                <a:sym typeface="Courier New"/>
              </a:rPr>
              <a:t>str</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n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2</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f</a:t>
            </a:r>
            <a:r>
              <a:rPr b="1" lang="en" sz="1200">
                <a:solidFill>
                  <a:srgbClr val="5FB3B3"/>
                </a:solidFill>
                <a:highlight>
                  <a:srgbClr val="262A33"/>
                </a:highlight>
                <a:latin typeface="Courier New"/>
                <a:ea typeface="Courier New"/>
                <a:cs typeface="Courier New"/>
                <a:sym typeface="Courier New"/>
              </a:rPr>
              <a:t>[</a:t>
            </a:r>
            <a:r>
              <a:rPr b="1" lang="en" sz="1200">
                <a:solidFill>
                  <a:srgbClr val="6699CC"/>
                </a:solidFill>
                <a:highlight>
                  <a:srgbClr val="262A33"/>
                </a:highlight>
                <a:latin typeface="Courier New"/>
                <a:ea typeface="Courier New"/>
                <a:cs typeface="Courier New"/>
                <a:sym typeface="Courier New"/>
              </a:rPr>
              <a:t>str</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n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a:t>
            </a:r>
            <a:r>
              <a:rPr b="1" lang="en" sz="1200">
                <a:solidFill>
                  <a:srgbClr val="FAB763"/>
                </a:solidFill>
                <a:highlight>
                  <a:srgbClr val="262A33"/>
                </a:highlight>
                <a:latin typeface="Courier New"/>
                <a:ea typeface="Courier New"/>
                <a:cs typeface="Courier New"/>
                <a:sym typeface="Courier New"/>
              </a:rPr>
              <a:t>1</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chemeClr val="accent3"/>
                </a:solidFill>
                <a:highlight>
                  <a:srgbClr val="262A33"/>
                </a:highlight>
                <a:latin typeface="Courier New"/>
                <a:ea typeface="Courier New"/>
                <a:cs typeface="Courier New"/>
                <a:sym typeface="Courier New"/>
              </a:rPr>
              <a:t>f.synchronize = True</a:t>
            </a:r>
            <a:endParaRPr b="1" sz="1200">
              <a:solidFill>
                <a:schemeClr val="accent3"/>
              </a:solidFill>
              <a:highlight>
                <a:srgbClr val="262A33"/>
              </a:highlight>
              <a:latin typeface="Courier New"/>
              <a:ea typeface="Courier New"/>
              <a:cs typeface="Courier New"/>
              <a:sym typeface="Courier New"/>
            </a:endParaRPr>
          </a:p>
          <a:p>
            <a:pPr indent="0" lvl="0" marL="0" rtl="0" algn="l">
              <a:spcBef>
                <a:spcPts val="0"/>
              </a:spcBef>
              <a:spcAft>
                <a:spcPts val="0"/>
              </a:spcAft>
              <a:buNone/>
            </a:pPr>
            <a:r>
              <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a:solidFill>
                <a:srgbClr val="D9D9D9"/>
              </a:solidFill>
              <a:latin typeface="Courier New"/>
              <a:ea typeface="Courier New"/>
              <a:cs typeface="Courier New"/>
              <a:sym typeface="Courier New"/>
            </a:endParaRPr>
          </a:p>
          <a:p>
            <a:pPr indent="0" lvl="0" marL="0" rtl="0" algn="l">
              <a:spcBef>
                <a:spcPts val="0"/>
              </a:spcBef>
              <a:spcAft>
                <a:spcPts val="0"/>
              </a:spcAft>
              <a:buNone/>
            </a:pPr>
            <a:r>
              <a:t/>
            </a:r>
            <a:endParaRPr b="1">
              <a:solidFill>
                <a:srgbClr val="D9D9D9"/>
              </a:solidFill>
              <a:latin typeface="Courier New"/>
              <a:ea typeface="Courier New"/>
              <a:cs typeface="Courier New"/>
              <a:sym typeface="Courier New"/>
            </a:endParaRPr>
          </a:p>
        </p:txBody>
      </p:sp>
      <p:sp>
        <p:nvSpPr>
          <p:cNvPr id="574" name="Google Shape;574;p58"/>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75" name="Google Shape;575;p58"/>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Selective </a:t>
            </a:r>
            <a:r>
              <a:rPr lang="en"/>
              <a:t>Synchronization</a:t>
            </a:r>
            <a:endParaRPr/>
          </a:p>
        </p:txBody>
      </p:sp>
      <p:cxnSp>
        <p:nvCxnSpPr>
          <p:cNvPr id="576" name="Google Shape;576;p58"/>
          <p:cNvCxnSpPr/>
          <p:nvPr/>
        </p:nvCxnSpPr>
        <p:spPr>
          <a:xfrm flipH="1" rot="10800000">
            <a:off x="2626675" y="3325875"/>
            <a:ext cx="998700" cy="9900"/>
          </a:xfrm>
          <a:prstGeom prst="straightConnector1">
            <a:avLst/>
          </a:prstGeom>
          <a:noFill/>
          <a:ln cap="flat" cmpd="sng" w="28575">
            <a:solidFill>
              <a:srgbClr val="D9EAD3"/>
            </a:solidFill>
            <a:prstDash val="solid"/>
            <a:round/>
            <a:headEnd len="med" w="med" type="stealth"/>
            <a:tailEnd len="med" w="med" type="none"/>
          </a:ln>
        </p:spPr>
      </p:cxnSp>
      <p:cxnSp>
        <p:nvCxnSpPr>
          <p:cNvPr id="577" name="Google Shape;577;p58"/>
          <p:cNvCxnSpPr/>
          <p:nvPr/>
        </p:nvCxnSpPr>
        <p:spPr>
          <a:xfrm flipH="1" rot="10800000">
            <a:off x="2626675" y="4164075"/>
            <a:ext cx="998700" cy="9900"/>
          </a:xfrm>
          <a:prstGeom prst="straightConnector1">
            <a:avLst/>
          </a:prstGeom>
          <a:noFill/>
          <a:ln cap="flat" cmpd="sng" w="28575">
            <a:solidFill>
              <a:srgbClr val="D9EAD3"/>
            </a:solidFill>
            <a:prstDash val="solid"/>
            <a:round/>
            <a:headEnd len="med" w="med" type="stealth"/>
            <a:tailEnd len="med" w="med"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9"/>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583" name="Google Shape;583;p59"/>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Selective Loading on Solve</a:t>
            </a:r>
            <a:endParaRPr/>
          </a:p>
        </p:txBody>
      </p:sp>
      <p:sp>
        <p:nvSpPr>
          <p:cNvPr id="584" name="Google Shape;584;p59"/>
          <p:cNvSpPr txBox="1"/>
          <p:nvPr/>
        </p:nvSpPr>
        <p:spPr>
          <a:xfrm>
            <a:off x="471550" y="1238375"/>
            <a:ext cx="7916400" cy="35751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1200">
                <a:solidFill>
                  <a:srgbClr val="C594C5"/>
                </a:solidFill>
                <a:highlight>
                  <a:srgbClr val="262A33"/>
                </a:highlight>
                <a:latin typeface="Courier New"/>
                <a:ea typeface="Courier New"/>
                <a:cs typeface="Courier New"/>
                <a:sym typeface="Courier New"/>
              </a:rPr>
              <a:t>import</a:t>
            </a:r>
            <a:r>
              <a:rPr b="1" lang="en" sz="1200">
                <a:solidFill>
                  <a:srgbClr val="D5CED9"/>
                </a:solidFill>
                <a:highlight>
                  <a:srgbClr val="262A33"/>
                </a:highlight>
                <a:latin typeface="Courier New"/>
                <a:ea typeface="Courier New"/>
                <a:cs typeface="Courier New"/>
                <a:sym typeface="Courier New"/>
              </a:rPr>
              <a:t> gamspy </a:t>
            </a:r>
            <a:r>
              <a:rPr b="1" lang="en" sz="1200">
                <a:solidFill>
                  <a:srgbClr val="C594C5"/>
                </a:solidFill>
                <a:highlight>
                  <a:srgbClr val="262A33"/>
                </a:highlight>
                <a:latin typeface="Courier New"/>
                <a:ea typeface="Courier New"/>
                <a:cs typeface="Courier New"/>
                <a:sym typeface="Courier New"/>
              </a:rPr>
              <a:t>as</a:t>
            </a:r>
            <a:r>
              <a:rPr b="1" lang="en" sz="1200">
                <a:solidFill>
                  <a:srgbClr val="D5CED9"/>
                </a:solidFill>
                <a:highlight>
                  <a:srgbClr val="262A33"/>
                </a:highlight>
                <a:latin typeface="Courier New"/>
                <a:ea typeface="Courier New"/>
                <a:cs typeface="Courier New"/>
                <a:sym typeface="Courier New"/>
              </a:rPr>
              <a:t> gp</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 </a:t>
            </a:r>
            <a:r>
              <a:rPr b="1" lang="en" sz="1200">
                <a:solidFill>
                  <a:srgbClr val="FA876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 gp</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Container</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i="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1200">
                <a:solidFill>
                  <a:srgbClr val="D5CED9"/>
                </a:solidFill>
                <a:highlight>
                  <a:srgbClr val="262A33"/>
                </a:highlight>
                <a:latin typeface="Courier New"/>
                <a:ea typeface="Courier New"/>
                <a:cs typeface="Courier New"/>
                <a:sym typeface="Courier New"/>
              </a:rPr>
              <a:t># model here</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1200">
                <a:solidFill>
                  <a:srgbClr val="D5CED9"/>
                </a:solidFill>
                <a:highlight>
                  <a:srgbClr val="262A33"/>
                </a:highlight>
                <a:latin typeface="Courier New"/>
                <a:ea typeface="Courier New"/>
                <a:cs typeface="Courier New"/>
                <a:sym typeface="Courier New"/>
              </a:rPr>
              <a:t>model</a:t>
            </a:r>
            <a:r>
              <a:rPr b="1" lang="en" sz="1200">
                <a:solidFill>
                  <a:srgbClr val="FFFFFF"/>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solve</a:t>
            </a:r>
            <a:r>
              <a:rPr b="1" lang="en" sz="1200">
                <a:solidFill>
                  <a:srgbClr val="5FB3B3"/>
                </a:solidFill>
                <a:highlight>
                  <a:srgbClr val="262A33"/>
                </a:highlight>
                <a:latin typeface="Courier New"/>
                <a:ea typeface="Courier New"/>
                <a:cs typeface="Courier New"/>
                <a:sym typeface="Courier New"/>
              </a:rPr>
              <a:t>(</a:t>
            </a:r>
            <a:r>
              <a:rPr b="1" lang="en" sz="1200">
                <a:solidFill>
                  <a:srgbClr val="FAB763"/>
                </a:solidFill>
                <a:highlight>
                  <a:srgbClr val="262A33"/>
                </a:highlight>
                <a:latin typeface="Courier New"/>
                <a:ea typeface="Courier New"/>
                <a:cs typeface="Courier New"/>
                <a:sym typeface="Courier New"/>
              </a:rPr>
              <a:t>load_symbols</a:t>
            </a:r>
            <a:r>
              <a:rPr b="1" lang="en" sz="1200">
                <a:solidFill>
                  <a:srgbClr val="FA8763"/>
                </a:solidFill>
                <a:highlight>
                  <a:srgbClr val="262A33"/>
                </a:highlight>
                <a:latin typeface="Courier New"/>
                <a:ea typeface="Courier New"/>
                <a:cs typeface="Courier New"/>
                <a:sym typeface="Courier New"/>
              </a:rPr>
              <a:t>=</a:t>
            </a:r>
            <a:r>
              <a:rPr b="1" lang="en" sz="1200">
                <a:solidFill>
                  <a:srgbClr val="5FB3B3"/>
                </a:solidFill>
                <a:highlight>
                  <a:srgbClr val="262A33"/>
                </a:highlight>
                <a:latin typeface="Courier New"/>
                <a:ea typeface="Courier New"/>
                <a:cs typeface="Courier New"/>
                <a:sym typeface="Courier New"/>
              </a:rPr>
              <a:t>[</a:t>
            </a:r>
            <a:r>
              <a:rPr b="1" lang="en" sz="1200">
                <a:solidFill>
                  <a:srgbClr val="D5CED9"/>
                </a:solidFill>
                <a:highlight>
                  <a:srgbClr val="262A33"/>
                </a:highlight>
                <a:latin typeface="Courier New"/>
                <a:ea typeface="Courier New"/>
                <a:cs typeface="Courier New"/>
                <a:sym typeface="Courier New"/>
              </a:rPr>
              <a:t>x</a:t>
            </a:r>
            <a:r>
              <a:rPr b="1" lang="en" sz="1200">
                <a:solidFill>
                  <a:srgbClr val="5FB3B3"/>
                </a:solidFill>
                <a:highlight>
                  <a:srgbClr val="262A33"/>
                </a:highlight>
                <a:latin typeface="Courier New"/>
                <a:ea typeface="Courier New"/>
                <a:cs typeface="Courier New"/>
                <a:sym typeface="Courier New"/>
              </a:rPr>
              <a:t>])</a:t>
            </a:r>
            <a:endParaRPr b="1" sz="1200">
              <a:solidFill>
                <a:srgbClr val="5FB3B3"/>
              </a:solidFill>
              <a:highlight>
                <a:srgbClr val="262A33"/>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62A33"/>
              </a:highlight>
              <a:latin typeface="Courier New"/>
              <a:ea typeface="Courier New"/>
              <a:cs typeface="Courier New"/>
              <a:sym typeface="Courier New"/>
            </a:endParaRPr>
          </a:p>
          <a:p>
            <a:pPr indent="0" lvl="0" marL="0" rtl="0" algn="l">
              <a:spcBef>
                <a:spcPts val="0"/>
              </a:spcBef>
              <a:spcAft>
                <a:spcPts val="0"/>
              </a:spcAft>
              <a:buNone/>
            </a:pPr>
            <a:r>
              <a:t/>
            </a:r>
            <a:endParaRPr b="1" i="1">
              <a:solidFill>
                <a:schemeClr val="accent3"/>
              </a:solidFill>
              <a:latin typeface="Courier New"/>
              <a:ea typeface="Courier New"/>
              <a:cs typeface="Courier New"/>
              <a:sym typeface="Courier New"/>
            </a:endParaRPr>
          </a:p>
          <a:p>
            <a:pPr indent="0" lvl="0" marL="0" rtl="0" algn="l">
              <a:spcBef>
                <a:spcPts val="0"/>
              </a:spcBef>
              <a:spcAft>
                <a:spcPts val="0"/>
              </a:spcAft>
              <a:buNone/>
            </a:pPr>
            <a:r>
              <a:t/>
            </a:r>
            <a:endParaRPr b="1">
              <a:solidFill>
                <a:srgbClr val="D9D9D9"/>
              </a:solidFill>
              <a:latin typeface="Courier New"/>
              <a:ea typeface="Courier New"/>
              <a:cs typeface="Courier New"/>
              <a:sym typeface="Courier New"/>
            </a:endParaRPr>
          </a:p>
          <a:p>
            <a:pPr indent="0" lvl="0" marL="0" rtl="0" algn="l">
              <a:spcBef>
                <a:spcPts val="0"/>
              </a:spcBef>
              <a:spcAft>
                <a:spcPts val="0"/>
              </a:spcAft>
              <a:buNone/>
            </a:pPr>
            <a:r>
              <a:t/>
            </a:r>
            <a:endParaRPr b="1">
              <a:solidFill>
                <a:srgbClr val="D9D9D9"/>
              </a:solidFill>
              <a:latin typeface="Courier New"/>
              <a:ea typeface="Courier New"/>
              <a:cs typeface="Courier New"/>
              <a:sym typeface="Courier New"/>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60"/>
          <p:cNvSpPr txBox="1"/>
          <p:nvPr>
            <p:ph idx="4294967295" type="title"/>
          </p:nvPr>
        </p:nvSpPr>
        <p:spPr>
          <a:xfrm>
            <a:off x="1557350" y="1557350"/>
            <a:ext cx="5543700" cy="13947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22222"/>
              <a:buFont typeface="Montserrat Light"/>
              <a:buNone/>
            </a:pPr>
            <a:r>
              <a:rPr b="1" lang="en"/>
              <a:t>Demo:</a:t>
            </a:r>
            <a:endParaRPr b="1"/>
          </a:p>
          <a:p>
            <a:pPr indent="0" lvl="0" marL="0" rtl="0" algn="l">
              <a:lnSpc>
                <a:spcPct val="90000"/>
              </a:lnSpc>
              <a:spcBef>
                <a:spcPts val="0"/>
              </a:spcBef>
              <a:spcAft>
                <a:spcPts val="0"/>
              </a:spcAft>
              <a:buClr>
                <a:schemeClr val="dk1"/>
              </a:buClr>
              <a:buSzPct val="122222"/>
              <a:buFont typeface="Montserrat Light"/>
              <a:buNone/>
            </a:pPr>
            <a:r>
              <a:t/>
            </a:r>
            <a:endParaRPr b="1"/>
          </a:p>
          <a:p>
            <a:pPr indent="0" lvl="0" marL="0" rtl="0" algn="l">
              <a:lnSpc>
                <a:spcPct val="90000"/>
              </a:lnSpc>
              <a:spcBef>
                <a:spcPts val="0"/>
              </a:spcBef>
              <a:spcAft>
                <a:spcPts val="0"/>
              </a:spcAft>
              <a:buClr>
                <a:schemeClr val="dk1"/>
              </a:buClr>
              <a:buSzPct val="122222"/>
              <a:buFont typeface="Montserrat Light"/>
              <a:buNone/>
            </a:pPr>
            <a:r>
              <a:rPr b="1" lang="en"/>
              <a:t>Profiling (w/ bonus </a:t>
            </a:r>
            <a:r>
              <a:rPr b="1" lang="en">
                <a:latin typeface="Courier New"/>
                <a:ea typeface="Courier New"/>
                <a:cs typeface="Courier New"/>
                <a:sym typeface="Courier New"/>
              </a:rPr>
              <a:t>lag</a:t>
            </a:r>
            <a:r>
              <a:rPr b="1" lang="en"/>
              <a:t> &amp; </a:t>
            </a:r>
            <a:r>
              <a:rPr b="1" lang="en">
                <a:latin typeface="Courier New"/>
                <a:ea typeface="Courier New"/>
                <a:cs typeface="Courier New"/>
                <a:sym typeface="Courier New"/>
              </a:rPr>
              <a:t>lead</a:t>
            </a:r>
            <a:r>
              <a:rPr b="1" lang="en"/>
              <a:t>)</a:t>
            </a:r>
            <a:endParaRPr b="1"/>
          </a:p>
        </p:txBody>
      </p:sp>
      <p:sp>
        <p:nvSpPr>
          <p:cNvPr id="591" name="Google Shape;591;p60"/>
          <p:cNvSpPr txBox="1"/>
          <p:nvPr/>
        </p:nvSpPr>
        <p:spPr>
          <a:xfrm>
            <a:off x="1557350" y="3185950"/>
            <a:ext cx="3670800" cy="11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1401"/>
                </a:solidFill>
                <a:latin typeface="Montserrat"/>
                <a:ea typeface="Montserrat"/>
                <a:cs typeface="Montserrat"/>
                <a:sym typeface="Montserrat"/>
              </a:rPr>
              <a:t>Design a set of dice that on average: </a:t>
            </a:r>
            <a:endParaRPr>
              <a:solidFill>
                <a:srgbClr val="221401"/>
              </a:solidFill>
              <a:latin typeface="Montserrat"/>
              <a:ea typeface="Montserrat"/>
              <a:cs typeface="Montserrat"/>
              <a:sym typeface="Montserrat"/>
            </a:endParaRPr>
          </a:p>
          <a:p>
            <a:pPr indent="0" lvl="0" marL="0" rtl="0" algn="l">
              <a:spcBef>
                <a:spcPts val="0"/>
              </a:spcBef>
              <a:spcAft>
                <a:spcPts val="0"/>
              </a:spcAft>
              <a:buNone/>
            </a:pPr>
            <a:r>
              <a:t/>
            </a:r>
            <a:endParaRPr>
              <a:solidFill>
                <a:srgbClr val="221401"/>
              </a:solidFill>
              <a:latin typeface="Montserrat"/>
              <a:ea typeface="Montserrat"/>
              <a:cs typeface="Montserrat"/>
              <a:sym typeface="Montserrat"/>
            </a:endParaRPr>
          </a:p>
          <a:p>
            <a:pPr indent="0" lvl="0" marL="0" rtl="0" algn="l">
              <a:spcBef>
                <a:spcPts val="0"/>
              </a:spcBef>
              <a:spcAft>
                <a:spcPts val="0"/>
              </a:spcAft>
              <a:buNone/>
            </a:pPr>
            <a:r>
              <a:rPr lang="en">
                <a:solidFill>
                  <a:srgbClr val="221401"/>
                </a:solidFill>
                <a:latin typeface="Montserrat"/>
                <a:ea typeface="Montserrat"/>
                <a:cs typeface="Montserrat"/>
                <a:sym typeface="Montserrat"/>
              </a:rPr>
              <a:t>Die N beats die N+1</a:t>
            </a:r>
            <a:endParaRPr>
              <a:solidFill>
                <a:srgbClr val="221401"/>
              </a:solidFill>
              <a:latin typeface="Montserrat"/>
              <a:ea typeface="Montserrat"/>
              <a:cs typeface="Montserrat"/>
              <a:sym typeface="Montserrat"/>
            </a:endParaRPr>
          </a:p>
          <a:p>
            <a:pPr indent="0" lvl="0" marL="0" rtl="0" algn="l">
              <a:spcBef>
                <a:spcPts val="0"/>
              </a:spcBef>
              <a:spcAft>
                <a:spcPts val="0"/>
              </a:spcAft>
              <a:buNone/>
            </a:pPr>
            <a:r>
              <a:rPr lang="en">
                <a:solidFill>
                  <a:srgbClr val="221401"/>
                </a:solidFill>
                <a:latin typeface="Montserrat"/>
                <a:ea typeface="Montserrat"/>
                <a:cs typeface="Montserrat"/>
                <a:sym typeface="Montserrat"/>
              </a:rPr>
              <a:t>Die N beats die 1</a:t>
            </a:r>
            <a:endParaRPr>
              <a:solidFill>
                <a:srgbClr val="221401"/>
              </a:solidFill>
              <a:latin typeface="Montserrat"/>
              <a:ea typeface="Montserrat"/>
              <a:cs typeface="Montserrat"/>
              <a:sym typeface="Montserrat"/>
            </a:endParaRPr>
          </a:p>
          <a:p>
            <a:pPr indent="0" lvl="0" marL="0" rtl="0" algn="l">
              <a:spcBef>
                <a:spcPts val="0"/>
              </a:spcBef>
              <a:spcAft>
                <a:spcPts val="0"/>
              </a:spcAft>
              <a:buNone/>
            </a:pPr>
            <a:r>
              <a:t/>
            </a:r>
            <a:endParaRPr sz="2100">
              <a:solidFill>
                <a:schemeClr val="dk2"/>
              </a:solidFill>
              <a:latin typeface="Montserrat"/>
              <a:ea typeface="Montserrat"/>
              <a:cs typeface="Montserrat"/>
              <a:sym typeface="Montserrat"/>
            </a:endParaRPr>
          </a:p>
        </p:txBody>
      </p:sp>
      <p:pic>
        <p:nvPicPr>
          <p:cNvPr id="592" name="Google Shape;592;p60"/>
          <p:cNvPicPr preferRelativeResize="0"/>
          <p:nvPr/>
        </p:nvPicPr>
        <p:blipFill>
          <a:blip r:embed="rId3">
            <a:alphaModFix/>
          </a:blip>
          <a:stretch>
            <a:fillRect/>
          </a:stretch>
        </p:blipFill>
        <p:spPr>
          <a:xfrm>
            <a:off x="6923875" y="2952050"/>
            <a:ext cx="1738149" cy="1738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6"/>
          <p:cNvPicPr preferRelativeResize="0"/>
          <p:nvPr/>
        </p:nvPicPr>
        <p:blipFill>
          <a:blip r:embed="rId3">
            <a:alphaModFix/>
          </a:blip>
          <a:stretch>
            <a:fillRect/>
          </a:stretch>
        </p:blipFill>
        <p:spPr>
          <a:xfrm>
            <a:off x="930875" y="786737"/>
            <a:ext cx="7282237" cy="4096276"/>
          </a:xfrm>
          <a:prstGeom prst="rect">
            <a:avLst/>
          </a:prstGeom>
          <a:noFill/>
          <a:ln>
            <a:noFill/>
          </a:ln>
        </p:spPr>
      </p:pic>
      <p:sp>
        <p:nvSpPr>
          <p:cNvPr id="136" name="Google Shape;136;p16"/>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Optimization Pipeline</a:t>
            </a:r>
            <a:endParaRPr/>
          </a:p>
        </p:txBody>
      </p:sp>
      <p:sp>
        <p:nvSpPr>
          <p:cNvPr id="137" name="Google Shape;137;p16"/>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38" name="Google Shape;138;p16"/>
          <p:cNvPicPr preferRelativeResize="0"/>
          <p:nvPr/>
        </p:nvPicPr>
        <p:blipFill>
          <a:blip r:embed="rId4">
            <a:alphaModFix/>
          </a:blip>
          <a:stretch>
            <a:fillRect/>
          </a:stretch>
        </p:blipFill>
        <p:spPr>
          <a:xfrm>
            <a:off x="1514474" y="860875"/>
            <a:ext cx="1652174" cy="488050"/>
          </a:xfrm>
          <a:prstGeom prst="rect">
            <a:avLst/>
          </a:prstGeom>
          <a:noFill/>
          <a:ln>
            <a:noFill/>
          </a:ln>
        </p:spPr>
      </p:pic>
      <p:pic>
        <p:nvPicPr>
          <p:cNvPr id="139" name="Google Shape;139;p16"/>
          <p:cNvPicPr preferRelativeResize="0"/>
          <p:nvPr/>
        </p:nvPicPr>
        <p:blipFill>
          <a:blip r:embed="rId5">
            <a:alphaModFix/>
          </a:blip>
          <a:stretch>
            <a:fillRect/>
          </a:stretch>
        </p:blipFill>
        <p:spPr>
          <a:xfrm>
            <a:off x="6738671" y="1778897"/>
            <a:ext cx="1646679" cy="488049"/>
          </a:xfrm>
          <a:prstGeom prst="rect">
            <a:avLst/>
          </a:prstGeom>
          <a:noFill/>
          <a:ln>
            <a:noFill/>
          </a:ln>
        </p:spPr>
      </p:pic>
      <p:pic>
        <p:nvPicPr>
          <p:cNvPr id="140" name="Google Shape;140;p16"/>
          <p:cNvPicPr preferRelativeResize="0"/>
          <p:nvPr/>
        </p:nvPicPr>
        <p:blipFill>
          <a:blip r:embed="rId6">
            <a:alphaModFix/>
          </a:blip>
          <a:stretch>
            <a:fillRect/>
          </a:stretch>
        </p:blipFill>
        <p:spPr>
          <a:xfrm>
            <a:off x="241250" y="3501425"/>
            <a:ext cx="880625" cy="819150"/>
          </a:xfrm>
          <a:prstGeom prst="rect">
            <a:avLst/>
          </a:prstGeom>
          <a:noFill/>
          <a:ln>
            <a:noFill/>
          </a:ln>
        </p:spPr>
      </p:pic>
      <p:pic>
        <p:nvPicPr>
          <p:cNvPr id="141" name="Google Shape;141;p16"/>
          <p:cNvPicPr preferRelativeResize="0"/>
          <p:nvPr/>
        </p:nvPicPr>
        <p:blipFill>
          <a:blip r:embed="rId7">
            <a:alphaModFix/>
          </a:blip>
          <a:stretch>
            <a:fillRect/>
          </a:stretch>
        </p:blipFill>
        <p:spPr>
          <a:xfrm>
            <a:off x="8104206" y="1184975"/>
            <a:ext cx="629821" cy="488050"/>
          </a:xfrm>
          <a:prstGeom prst="rect">
            <a:avLst/>
          </a:prstGeom>
          <a:noFill/>
          <a:ln>
            <a:noFill/>
          </a:ln>
        </p:spPr>
      </p:pic>
      <p:pic>
        <p:nvPicPr>
          <p:cNvPr id="142" name="Google Shape;142;p16"/>
          <p:cNvPicPr preferRelativeResize="0"/>
          <p:nvPr/>
        </p:nvPicPr>
        <p:blipFill>
          <a:blip r:embed="rId8">
            <a:alphaModFix/>
          </a:blip>
          <a:stretch>
            <a:fillRect/>
          </a:stretch>
        </p:blipFill>
        <p:spPr>
          <a:xfrm>
            <a:off x="7745900" y="3501413"/>
            <a:ext cx="1514475" cy="1514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1"/>
          <p:cNvSpPr txBox="1"/>
          <p:nvPr>
            <p:ph idx="1" type="body"/>
          </p:nvPr>
        </p:nvSpPr>
        <p:spPr>
          <a:xfrm>
            <a:off x="292575" y="700088"/>
            <a:ext cx="64080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Clr>
                <a:srgbClr val="4C4D4E"/>
              </a:buClr>
              <a:buSzPts val="2100"/>
              <a:buChar char="▪"/>
            </a:pPr>
            <a:r>
              <a:rPr lang="en">
                <a:solidFill>
                  <a:srgbClr val="4C4D4E"/>
                </a:solidFill>
              </a:rPr>
              <a:t>Can access all GAMS-like files (gms, lst, log, etc…)</a:t>
            </a:r>
            <a:endParaRPr>
              <a:solidFill>
                <a:srgbClr val="4C4D4E"/>
              </a:solidFill>
            </a:endParaRPr>
          </a:p>
          <a:p>
            <a:pPr indent="-298450" lvl="0" marL="342900" rtl="0" algn="l">
              <a:spcBef>
                <a:spcPts val="0"/>
              </a:spcBef>
              <a:spcAft>
                <a:spcPts val="0"/>
              </a:spcAft>
              <a:buClr>
                <a:srgbClr val="4C4D4E"/>
              </a:buClr>
              <a:buSzPts val="2100"/>
              <a:buChar char="▪"/>
            </a:pPr>
            <a:r>
              <a:rPr lang="en">
                <a:solidFill>
                  <a:srgbClr val="4C4D4E"/>
                </a:solidFill>
              </a:rPr>
              <a:t>Specify </a:t>
            </a:r>
            <a:r>
              <a:rPr lang="en">
                <a:solidFill>
                  <a:srgbClr val="4C4D4E"/>
                </a:solidFill>
                <a:latin typeface="Courier New"/>
                <a:ea typeface="Courier New"/>
                <a:cs typeface="Courier New"/>
                <a:sym typeface="Courier New"/>
              </a:rPr>
              <a:t>working_directory</a:t>
            </a:r>
            <a:endParaRPr>
              <a:solidFill>
                <a:srgbClr val="4C4D4E"/>
              </a:solidFill>
              <a:latin typeface="Courier New"/>
              <a:ea typeface="Courier New"/>
              <a:cs typeface="Courier New"/>
              <a:sym typeface="Courier New"/>
            </a:endParaRPr>
          </a:p>
          <a:p>
            <a:pPr indent="0" lvl="0" marL="0" rtl="0" algn="ctr">
              <a:spcBef>
                <a:spcPts val="800"/>
              </a:spcBef>
              <a:spcAft>
                <a:spcPts val="0"/>
              </a:spcAft>
              <a:buNone/>
            </a:pPr>
            <a:r>
              <a:t/>
            </a:r>
            <a:endParaRPr b="1">
              <a:latin typeface="Courier New"/>
              <a:ea typeface="Courier New"/>
              <a:cs typeface="Courier New"/>
              <a:sym typeface="Courier New"/>
            </a:endParaRPr>
          </a:p>
        </p:txBody>
      </p:sp>
      <p:sp>
        <p:nvSpPr>
          <p:cNvPr id="599" name="Google Shape;599;p61"/>
          <p:cNvSpPr txBox="1"/>
          <p:nvPr>
            <p:ph type="title"/>
          </p:nvPr>
        </p:nvSpPr>
        <p:spPr>
          <a:xfrm>
            <a:off x="292574" y="104494"/>
            <a:ext cx="5057400" cy="485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Debugging</a:t>
            </a:r>
            <a:endParaRPr i="1">
              <a:solidFill>
                <a:schemeClr val="accent3"/>
              </a:solidFill>
            </a:endParaRPr>
          </a:p>
        </p:txBody>
      </p:sp>
      <p:sp>
        <p:nvSpPr>
          <p:cNvPr id="600" name="Google Shape;600;p61"/>
          <p:cNvSpPr txBox="1"/>
          <p:nvPr/>
        </p:nvSpPr>
        <p:spPr>
          <a:xfrm>
            <a:off x="471544" y="2056763"/>
            <a:ext cx="79164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None/>
            </a:pPr>
            <a:r>
              <a:t/>
            </a:r>
            <a:endParaRPr b="1" i="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i="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highlight>
                  <a:srgbClr val="23262E"/>
                </a:highlight>
                <a:latin typeface="Courier New"/>
                <a:ea typeface="Courier New"/>
                <a:cs typeface="Courier New"/>
                <a:sym typeface="Courier New"/>
              </a:rPr>
              <a:t>from gamspy import Container</a:t>
            </a:r>
            <a:endParaRPr b="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highlight>
                  <a:srgbClr val="23262E"/>
                </a:highlight>
                <a:latin typeface="Courier New"/>
                <a:ea typeface="Courier New"/>
                <a:cs typeface="Courier New"/>
                <a:sym typeface="Courier New"/>
              </a:rPr>
              <a:t>m = Container(</a:t>
            </a:r>
            <a:r>
              <a:rPr b="1" lang="en" sz="1200">
                <a:solidFill>
                  <a:schemeClr val="accent3"/>
                </a:solidFill>
                <a:highlight>
                  <a:srgbClr val="23262E"/>
                </a:highlight>
                <a:latin typeface="Courier New"/>
                <a:ea typeface="Courier New"/>
                <a:cs typeface="Courier New"/>
                <a:sym typeface="Courier New"/>
              </a:rPr>
              <a:t>working_directory="."</a:t>
            </a:r>
            <a:r>
              <a:rPr b="1" lang="en" sz="1200">
                <a:solidFill>
                  <a:srgbClr val="D3D3D3"/>
                </a:solidFill>
                <a:highlight>
                  <a:srgbClr val="23262E"/>
                </a:highlight>
                <a:latin typeface="Courier New"/>
                <a:ea typeface="Courier New"/>
                <a:cs typeface="Courier New"/>
                <a:sym typeface="Courier New"/>
              </a:rPr>
              <a:t>)</a:t>
            </a:r>
            <a:endParaRPr b="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highlight>
                  <a:srgbClr val="23262E"/>
                </a:highlight>
                <a:latin typeface="Courier New"/>
                <a:ea typeface="Courier New"/>
                <a:cs typeface="Courier New"/>
                <a:sym typeface="Courier New"/>
              </a:rPr>
              <a:t># &lt; Model &gt;</a:t>
            </a:r>
            <a:endParaRPr b="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rPr b="1" lang="en" sz="1200">
                <a:solidFill>
                  <a:srgbClr val="D3D3D3"/>
                </a:solidFill>
                <a:highlight>
                  <a:srgbClr val="23262E"/>
                </a:highlight>
                <a:latin typeface="Courier New"/>
                <a:ea typeface="Courier New"/>
                <a:cs typeface="Courier New"/>
                <a:sym typeface="Courier New"/>
              </a:rPr>
              <a:t>model.solve()</a:t>
            </a:r>
            <a:endParaRPr b="1" sz="1200">
              <a:solidFill>
                <a:srgbClr val="D3D3D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i="1" sz="1200">
              <a:solidFill>
                <a:schemeClr val="accent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1200">
              <a:solidFill>
                <a:schemeClr val="dk2"/>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2"/>
          <p:cNvSpPr/>
          <p:nvPr/>
        </p:nvSpPr>
        <p:spPr>
          <a:xfrm>
            <a:off x="3668975" y="1261250"/>
            <a:ext cx="5317200" cy="2660400"/>
          </a:xfrm>
          <a:prstGeom prst="rect">
            <a:avLst/>
          </a:prstGeom>
          <a:solidFill>
            <a:schemeClr val="lt1"/>
          </a:solidFill>
          <a:ln cap="flat" cmpd="sng" w="28575">
            <a:solidFill>
              <a:schemeClr val="accent3"/>
            </a:solidFill>
            <a:prstDash val="solid"/>
            <a:round/>
            <a:headEnd len="sm" w="sm" type="none"/>
            <a:tailEnd len="sm" w="sm" type="none"/>
          </a:ln>
        </p:spPr>
        <p:txBody>
          <a:bodyPr anchorCtr="0" anchor="t" bIns="68575" lIns="68575" spcFirstLastPara="1" rIns="68575" wrap="square" tIns="68575">
            <a:noAutofit/>
          </a:bodyPr>
          <a:lstStyle/>
          <a:p>
            <a:pPr indent="0" lvl="0" marL="0" rtl="0" algn="l">
              <a:spcBef>
                <a:spcPts val="0"/>
              </a:spcBef>
              <a:spcAft>
                <a:spcPts val="0"/>
              </a:spcAft>
              <a:buNone/>
            </a:pPr>
            <a:r>
              <a:rPr b="1" i="1" lang="en" sz="1900">
                <a:solidFill>
                  <a:schemeClr val="dk1"/>
                </a:solidFill>
                <a:latin typeface="Courier New"/>
                <a:ea typeface="Courier New"/>
                <a:cs typeface="Courier New"/>
                <a:sym typeface="Courier New"/>
              </a:rPr>
              <a:t>Come see us!</a:t>
            </a:r>
            <a:endParaRPr b="1" i="1" sz="1900">
              <a:solidFill>
                <a:schemeClr val="dk1"/>
              </a:solidFill>
              <a:latin typeface="Courier New"/>
              <a:ea typeface="Courier New"/>
              <a:cs typeface="Courier New"/>
              <a:sym typeface="Courier New"/>
            </a:endParaRPr>
          </a:p>
          <a:p>
            <a:pPr indent="0" lvl="0" marL="0" rtl="0" algn="l">
              <a:spcBef>
                <a:spcPts val="0"/>
              </a:spcBef>
              <a:spcAft>
                <a:spcPts val="0"/>
              </a:spcAft>
              <a:buNone/>
            </a:pPr>
            <a:r>
              <a:t/>
            </a:r>
            <a:endParaRPr b="1" sz="1900">
              <a:solidFill>
                <a:schemeClr val="dk1"/>
              </a:solidFill>
              <a:latin typeface="Courier New"/>
              <a:ea typeface="Courier New"/>
              <a:cs typeface="Courier New"/>
              <a:sym typeface="Courier New"/>
            </a:endParaRPr>
          </a:p>
          <a:p>
            <a:pPr indent="-317500" lvl="0" marL="457200" rtl="0" algn="l">
              <a:spcBef>
                <a:spcPts val="0"/>
              </a:spcBef>
              <a:spcAft>
                <a:spcPts val="0"/>
              </a:spcAft>
              <a:buSzPts val="1400"/>
              <a:buFont typeface="Courier New"/>
              <a:buChar char="-"/>
            </a:pPr>
            <a:r>
              <a:rPr b="1" i="1" lang="en">
                <a:latin typeface="Courier New"/>
                <a:ea typeface="Courier New"/>
                <a:cs typeface="Courier New"/>
                <a:sym typeface="Courier New"/>
              </a:rPr>
              <a:t>Our Booth</a:t>
            </a:r>
            <a:endParaRPr b="1" i="1">
              <a:latin typeface="Courier New"/>
              <a:ea typeface="Courier New"/>
              <a:cs typeface="Courier New"/>
              <a:sym typeface="Courier New"/>
            </a:endParaRPr>
          </a:p>
          <a:p>
            <a:pPr indent="0" lvl="0" marL="457200" rtl="0" algn="l">
              <a:spcBef>
                <a:spcPts val="0"/>
              </a:spcBef>
              <a:spcAft>
                <a:spcPts val="0"/>
              </a:spcAft>
              <a:buNone/>
            </a:pPr>
            <a:r>
              <a:t/>
            </a:r>
            <a:endParaRPr b="1" i="1">
              <a:latin typeface="Courier New"/>
              <a:ea typeface="Courier New"/>
              <a:cs typeface="Courier New"/>
              <a:sym typeface="Courier New"/>
            </a:endParaRPr>
          </a:p>
          <a:p>
            <a:pPr indent="-317500" lvl="0" marL="457200" rtl="0" algn="l">
              <a:spcBef>
                <a:spcPts val="0"/>
              </a:spcBef>
              <a:spcAft>
                <a:spcPts val="0"/>
              </a:spcAft>
              <a:buSzPts val="1400"/>
              <a:buFont typeface="Courier New"/>
              <a:buChar char="-"/>
            </a:pPr>
            <a:r>
              <a:rPr b="1" i="1" lang="en">
                <a:latin typeface="Courier New"/>
                <a:ea typeface="Courier New"/>
                <a:cs typeface="Courier New"/>
                <a:sym typeface="Courier New"/>
              </a:rPr>
              <a:t>Wed: 935am </a:t>
            </a:r>
            <a:r>
              <a:rPr b="1" i="1" lang="en" u="sng">
                <a:solidFill>
                  <a:schemeClr val="hlink"/>
                </a:solidFill>
                <a:latin typeface="Courier New"/>
                <a:ea typeface="Courier New"/>
                <a:cs typeface="Courier New"/>
                <a:sym typeface="Courier New"/>
                <a:hlinkClick r:id="rId3"/>
              </a:rPr>
              <a:t>Optimization Modeling Software I</a:t>
            </a:r>
            <a:endParaRPr b="1" i="1" sz="1900">
              <a:solidFill>
                <a:schemeClr val="dk1"/>
              </a:solidFill>
              <a:latin typeface="Courier New"/>
              <a:ea typeface="Courier New"/>
              <a:cs typeface="Courier New"/>
              <a:sym typeface="Courier New"/>
            </a:endParaRPr>
          </a:p>
          <a:p>
            <a:pPr indent="0" lvl="0" marL="0" rtl="0" algn="ctr">
              <a:spcBef>
                <a:spcPts val="0"/>
              </a:spcBef>
              <a:spcAft>
                <a:spcPts val="0"/>
              </a:spcAft>
              <a:buNone/>
            </a:pPr>
            <a:r>
              <a:t/>
            </a:r>
            <a:endParaRPr sz="1100">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63"/>
          <p:cNvSpPr txBox="1"/>
          <p:nvPr>
            <p:ph idx="1" type="body"/>
          </p:nvPr>
        </p:nvSpPr>
        <p:spPr>
          <a:xfrm>
            <a:off x="292575" y="700100"/>
            <a:ext cx="7567500" cy="2814900"/>
          </a:xfrm>
          <a:prstGeom prst="rect">
            <a:avLst/>
          </a:prstGeom>
        </p:spPr>
        <p:txBody>
          <a:bodyPr anchorCtr="0" anchor="t" bIns="34275" lIns="68575" spcFirstLastPara="1" rIns="68575" wrap="square" tIns="34275">
            <a:normAutofit/>
          </a:bodyPr>
          <a:lstStyle/>
          <a:p>
            <a:pPr indent="-298450" lvl="0" marL="342900" rtl="0" algn="l">
              <a:spcBef>
                <a:spcPts val="800"/>
              </a:spcBef>
              <a:spcAft>
                <a:spcPts val="0"/>
              </a:spcAft>
              <a:buSzPts val="2100"/>
              <a:buFont typeface="Courier New"/>
              <a:buChar char="▪"/>
            </a:pPr>
            <a:r>
              <a:rPr lang="en"/>
              <a:t>Symbols hold references to other symbols</a:t>
            </a:r>
            <a:endParaRPr/>
          </a:p>
          <a:p>
            <a:pPr indent="-298450" lvl="0" marL="342900" rtl="0" algn="l">
              <a:spcBef>
                <a:spcPts val="0"/>
              </a:spcBef>
              <a:spcAft>
                <a:spcPts val="0"/>
              </a:spcAft>
              <a:buSzPts val="2100"/>
              <a:buFont typeface="Courier New"/>
              <a:buChar char="▪"/>
            </a:pPr>
            <a:r>
              <a:rPr lang="en"/>
              <a:t>What if a Symbol changes? →</a:t>
            </a:r>
            <a:r>
              <a:rPr i="1" lang="en"/>
              <a:t> GT can overwrite!</a:t>
            </a:r>
            <a:endParaRPr i="1"/>
          </a:p>
          <a:p>
            <a:pPr indent="0" lvl="0" marL="0" rtl="0" algn="ctr">
              <a:spcBef>
                <a:spcPts val="800"/>
              </a:spcBef>
              <a:spcAft>
                <a:spcPts val="0"/>
              </a:spcAft>
              <a:buNone/>
            </a:pPr>
            <a:r>
              <a:t/>
            </a:r>
            <a:endParaRPr b="1">
              <a:latin typeface="Courier New"/>
              <a:ea typeface="Courier New"/>
              <a:cs typeface="Courier New"/>
              <a:sym typeface="Courier New"/>
            </a:endParaRPr>
          </a:p>
        </p:txBody>
      </p:sp>
      <p:sp>
        <p:nvSpPr>
          <p:cNvPr id="612" name="Google Shape;612;p63"/>
          <p:cNvSpPr txBox="1"/>
          <p:nvPr>
            <p:ph type="title"/>
          </p:nvPr>
        </p:nvSpPr>
        <p:spPr>
          <a:xfrm>
            <a:off x="292575" y="104500"/>
            <a:ext cx="6249000" cy="4857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Custom Object Creation = Convenience</a:t>
            </a:r>
            <a:endParaRPr i="1">
              <a:solidFill>
                <a:schemeClr val="accent3"/>
              </a:solidFill>
            </a:endParaRPr>
          </a:p>
        </p:txBody>
      </p:sp>
      <p:sp>
        <p:nvSpPr>
          <p:cNvPr id="613" name="Google Shape;613;p63"/>
          <p:cNvSpPr txBox="1"/>
          <p:nvPr/>
        </p:nvSpPr>
        <p:spPr>
          <a:xfrm>
            <a:off x="4572000" y="1828163"/>
            <a:ext cx="3816000" cy="2756700"/>
          </a:xfrm>
          <a:prstGeom prst="rect">
            <a:avLst/>
          </a:prstGeom>
          <a:no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i="1" lang="en" sz="1400">
                <a:solidFill>
                  <a:schemeClr val="dk1"/>
                </a:solidFill>
                <a:latin typeface="Montserrat"/>
                <a:ea typeface="Montserrat"/>
                <a:cs typeface="Montserrat"/>
                <a:sym typeface="Montserrat"/>
              </a:rPr>
              <a:t>Why is this helpful?</a:t>
            </a:r>
            <a:endParaRPr b="1" i="1" sz="1400">
              <a:solidFill>
                <a:schemeClr val="dk1"/>
              </a:solidFill>
              <a:latin typeface="Montserrat"/>
              <a:ea typeface="Montserrat"/>
              <a:cs typeface="Montserrat"/>
              <a:sym typeface="Montserrat"/>
            </a:endParaRPr>
          </a:p>
          <a:p>
            <a:pPr indent="-254000" lvl="0" marL="342900" rtl="0" algn="l">
              <a:lnSpc>
                <a:spcPct val="150000"/>
              </a:lnSpc>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Jupyter environments</a:t>
            </a:r>
            <a:endParaRPr sz="1400">
              <a:solidFill>
                <a:schemeClr val="dk1"/>
              </a:solidFill>
              <a:latin typeface="Montserrat"/>
              <a:ea typeface="Montserrat"/>
              <a:cs typeface="Montserrat"/>
              <a:sym typeface="Montserrat"/>
            </a:endParaRPr>
          </a:p>
          <a:p>
            <a:pPr indent="-254000" lvl="1" marL="685800" rtl="0" algn="l">
              <a:lnSpc>
                <a:spcPct val="150000"/>
              </a:lnSpc>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constantly running cells out of “order”</a:t>
            </a:r>
            <a:endParaRPr sz="1400">
              <a:solidFill>
                <a:schemeClr val="dk1"/>
              </a:solidFill>
              <a:latin typeface="Montserrat"/>
              <a:ea typeface="Montserrat"/>
              <a:cs typeface="Montserrat"/>
              <a:sym typeface="Montserrat"/>
            </a:endParaRPr>
          </a:p>
          <a:p>
            <a:pPr indent="-254000" lvl="0" marL="342900" rtl="0" algn="l">
              <a:lnSpc>
                <a:spcPct val="150000"/>
              </a:lnSpc>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Maintains links for consistent Container</a:t>
            </a:r>
            <a:endParaRPr sz="1400">
              <a:solidFill>
                <a:schemeClr val="dk1"/>
              </a:solidFill>
              <a:latin typeface="Montserrat"/>
              <a:ea typeface="Montserrat"/>
              <a:cs typeface="Montserrat"/>
              <a:sym typeface="Montserrat"/>
            </a:endParaRPr>
          </a:p>
          <a:p>
            <a:pPr indent="-254000" lvl="0" marL="342900" rtl="0" algn="l">
              <a:lnSpc>
                <a:spcPct val="150000"/>
              </a:lnSpc>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Helps flatten the learning curve</a:t>
            </a:r>
            <a:endParaRPr sz="1400">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sz="2100">
              <a:solidFill>
                <a:schemeClr val="dk2"/>
              </a:solidFill>
              <a:latin typeface="Montserrat"/>
              <a:ea typeface="Montserrat"/>
              <a:cs typeface="Montserrat"/>
              <a:sym typeface="Montserrat"/>
            </a:endParaRPr>
          </a:p>
        </p:txBody>
      </p:sp>
      <p:sp>
        <p:nvSpPr>
          <p:cNvPr id="614" name="Google Shape;614;p63"/>
          <p:cNvSpPr txBox="1"/>
          <p:nvPr/>
        </p:nvSpPr>
        <p:spPr>
          <a:xfrm>
            <a:off x="471544" y="1828163"/>
            <a:ext cx="3816000" cy="2756700"/>
          </a:xfrm>
          <a:prstGeom prst="rect">
            <a:avLst/>
          </a:prstGeom>
          <a:solidFill>
            <a:srgbClr val="23262E"/>
          </a:solidFill>
          <a:ln cap="flat" cmpd="sng" w="19050">
            <a:solidFill>
              <a:srgbClr val="000000"/>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m </a:t>
            </a:r>
            <a:r>
              <a:rPr b="1" lang="en" sz="900">
                <a:solidFill>
                  <a:srgbClr val="FA876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gt</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Container</a:t>
            </a:r>
            <a:r>
              <a:rPr b="1" lang="en" sz="900">
                <a:solidFill>
                  <a:srgbClr val="5FB3B3"/>
                </a:solidFill>
                <a:highlight>
                  <a:srgbClr val="23262E"/>
                </a:highlight>
                <a:latin typeface="Courier New"/>
                <a:ea typeface="Courier New"/>
                <a:cs typeface="Courier New"/>
                <a:sym typeface="Courier New"/>
              </a:rPr>
              <a:t>()</a:t>
            </a:r>
            <a:endParaRPr b="1" sz="9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i </a:t>
            </a:r>
            <a:r>
              <a:rPr b="1" lang="en" sz="900">
                <a:solidFill>
                  <a:srgbClr val="FA876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gt</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Set</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m</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lang="en" sz="900">
                <a:solidFill>
                  <a:srgbClr val="5FB3B3"/>
                </a:solidFill>
                <a:highlight>
                  <a:srgbClr val="23262E"/>
                </a:highlight>
                <a:latin typeface="Courier New"/>
                <a:ea typeface="Courier New"/>
                <a:cs typeface="Courier New"/>
                <a:sym typeface="Courier New"/>
              </a:rPr>
              <a:t>"</a:t>
            </a:r>
            <a:r>
              <a:rPr b="1" lang="en" sz="900">
                <a:solidFill>
                  <a:srgbClr val="A3CE9E"/>
                </a:solidFill>
                <a:highlight>
                  <a:srgbClr val="23262E"/>
                </a:highlight>
                <a:latin typeface="Courier New"/>
                <a:ea typeface="Courier New"/>
                <a:cs typeface="Courier New"/>
                <a:sym typeface="Courier New"/>
              </a:rPr>
              <a:t>i</a:t>
            </a:r>
            <a:r>
              <a:rPr b="1" lang="en" sz="900">
                <a:solidFill>
                  <a:srgbClr val="5FB3B3"/>
                </a:solidFill>
                <a:highlight>
                  <a:srgbClr val="23262E"/>
                </a:highlight>
                <a:latin typeface="Courier New"/>
                <a:ea typeface="Courier New"/>
                <a:cs typeface="Courier New"/>
                <a:sym typeface="Courier New"/>
              </a:rPr>
              <a:t>"</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lang="en" sz="900">
                <a:solidFill>
                  <a:srgbClr val="FAB763"/>
                </a:solidFill>
                <a:highlight>
                  <a:srgbClr val="23262E"/>
                </a:highlight>
                <a:latin typeface="Courier New"/>
                <a:ea typeface="Courier New"/>
                <a:cs typeface="Courier New"/>
                <a:sym typeface="Courier New"/>
              </a:rPr>
              <a:t>records</a:t>
            </a:r>
            <a:r>
              <a:rPr b="1" lang="en" sz="900">
                <a:solidFill>
                  <a:srgbClr val="FA8763"/>
                </a:solidFill>
                <a:highlight>
                  <a:srgbClr val="23262E"/>
                </a:highlight>
                <a:latin typeface="Courier New"/>
                <a:ea typeface="Courier New"/>
                <a:cs typeface="Courier New"/>
                <a:sym typeface="Courier New"/>
              </a:rPr>
              <a:t>=</a:t>
            </a:r>
            <a:r>
              <a:rPr b="1" lang="en" sz="900">
                <a:solidFill>
                  <a:srgbClr val="6699CC"/>
                </a:solidFill>
                <a:highlight>
                  <a:srgbClr val="23262E"/>
                </a:highlight>
                <a:latin typeface="Courier New"/>
                <a:ea typeface="Courier New"/>
                <a:cs typeface="Courier New"/>
                <a:sym typeface="Courier New"/>
              </a:rPr>
              <a:t>list</a:t>
            </a:r>
            <a:r>
              <a:rPr b="1" lang="en" sz="900">
                <a:solidFill>
                  <a:srgbClr val="5FB3B3"/>
                </a:solidFill>
                <a:highlight>
                  <a:srgbClr val="23262E"/>
                </a:highlight>
                <a:latin typeface="Courier New"/>
                <a:ea typeface="Courier New"/>
                <a:cs typeface="Courier New"/>
                <a:sym typeface="Courier New"/>
              </a:rPr>
              <a:t>("</a:t>
            </a:r>
            <a:r>
              <a:rPr b="1" lang="en" sz="900">
                <a:solidFill>
                  <a:srgbClr val="A3CE9E"/>
                </a:solidFill>
                <a:highlight>
                  <a:srgbClr val="23262E"/>
                </a:highlight>
                <a:latin typeface="Courier New"/>
                <a:ea typeface="Courier New"/>
                <a:cs typeface="Courier New"/>
                <a:sym typeface="Courier New"/>
              </a:rPr>
              <a:t>abc</a:t>
            </a:r>
            <a:r>
              <a:rPr b="1" lang="en" sz="900">
                <a:solidFill>
                  <a:srgbClr val="5FB3B3"/>
                </a:solidFill>
                <a:highlight>
                  <a:srgbClr val="23262E"/>
                </a:highlight>
                <a:latin typeface="Courier New"/>
                <a:ea typeface="Courier New"/>
                <a:cs typeface="Courier New"/>
                <a:sym typeface="Courier New"/>
              </a:rPr>
              <a:t>"))</a:t>
            </a:r>
            <a:endParaRPr b="1" sz="9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j </a:t>
            </a:r>
            <a:r>
              <a:rPr b="1" lang="en" sz="900">
                <a:solidFill>
                  <a:srgbClr val="FA876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gt</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Set</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m</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lang="en" sz="900">
                <a:solidFill>
                  <a:srgbClr val="5FB3B3"/>
                </a:solidFill>
                <a:highlight>
                  <a:srgbClr val="23262E"/>
                </a:highlight>
                <a:latin typeface="Courier New"/>
                <a:ea typeface="Courier New"/>
                <a:cs typeface="Courier New"/>
                <a:sym typeface="Courier New"/>
              </a:rPr>
              <a:t>"</a:t>
            </a:r>
            <a:r>
              <a:rPr b="1" lang="en" sz="900">
                <a:solidFill>
                  <a:srgbClr val="A3CE9E"/>
                </a:solidFill>
                <a:highlight>
                  <a:srgbClr val="23262E"/>
                </a:highlight>
                <a:latin typeface="Courier New"/>
                <a:ea typeface="Courier New"/>
                <a:cs typeface="Courier New"/>
                <a:sym typeface="Courier New"/>
              </a:rPr>
              <a:t>j</a:t>
            </a:r>
            <a:r>
              <a:rPr b="1" lang="en" sz="900">
                <a:solidFill>
                  <a:srgbClr val="5FB3B3"/>
                </a:solidFill>
                <a:highlight>
                  <a:srgbClr val="23262E"/>
                </a:highlight>
                <a:latin typeface="Courier New"/>
                <a:ea typeface="Courier New"/>
                <a:cs typeface="Courier New"/>
                <a:sym typeface="Courier New"/>
              </a:rPr>
              <a:t>"</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i</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lang="en" sz="900">
                <a:solidFill>
                  <a:srgbClr val="FAB763"/>
                </a:solidFill>
                <a:highlight>
                  <a:srgbClr val="23262E"/>
                </a:highlight>
                <a:latin typeface="Courier New"/>
                <a:ea typeface="Courier New"/>
                <a:cs typeface="Courier New"/>
                <a:sym typeface="Courier New"/>
              </a:rPr>
              <a:t>records</a:t>
            </a:r>
            <a:r>
              <a:rPr b="1" lang="en" sz="900">
                <a:solidFill>
                  <a:srgbClr val="FA8763"/>
                </a:solidFill>
                <a:highlight>
                  <a:srgbClr val="23262E"/>
                </a:highlight>
                <a:latin typeface="Courier New"/>
                <a:ea typeface="Courier New"/>
                <a:cs typeface="Courier New"/>
                <a:sym typeface="Courier New"/>
              </a:rPr>
              <a:t>=</a:t>
            </a:r>
            <a:r>
              <a:rPr b="1" lang="en" sz="900">
                <a:solidFill>
                  <a:srgbClr val="6699CC"/>
                </a:solidFill>
                <a:highlight>
                  <a:srgbClr val="23262E"/>
                </a:highlight>
                <a:latin typeface="Courier New"/>
                <a:ea typeface="Courier New"/>
                <a:cs typeface="Courier New"/>
                <a:sym typeface="Courier New"/>
              </a:rPr>
              <a:t>list</a:t>
            </a:r>
            <a:r>
              <a:rPr b="1" lang="en" sz="900">
                <a:solidFill>
                  <a:srgbClr val="5FB3B3"/>
                </a:solidFill>
                <a:highlight>
                  <a:srgbClr val="23262E"/>
                </a:highlight>
                <a:latin typeface="Courier New"/>
                <a:ea typeface="Courier New"/>
                <a:cs typeface="Courier New"/>
                <a:sym typeface="Courier New"/>
              </a:rPr>
              <a:t>("</a:t>
            </a:r>
            <a:r>
              <a:rPr b="1" lang="en" sz="900">
                <a:solidFill>
                  <a:srgbClr val="A3CE9E"/>
                </a:solidFill>
                <a:highlight>
                  <a:srgbClr val="23262E"/>
                </a:highlight>
                <a:latin typeface="Courier New"/>
                <a:ea typeface="Courier New"/>
                <a:cs typeface="Courier New"/>
                <a:sym typeface="Courier New"/>
              </a:rPr>
              <a:t>ab</a:t>
            </a:r>
            <a:r>
              <a:rPr b="1" lang="en" sz="900">
                <a:solidFill>
                  <a:srgbClr val="5FB3B3"/>
                </a:solidFill>
                <a:highlight>
                  <a:srgbClr val="23262E"/>
                </a:highlight>
                <a:latin typeface="Courier New"/>
                <a:ea typeface="Courier New"/>
                <a:cs typeface="Courier New"/>
                <a:sym typeface="Courier New"/>
              </a:rPr>
              <a:t>"))</a:t>
            </a:r>
            <a:endParaRPr b="1" sz="9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i="1" sz="900">
              <a:solidFill>
                <a:srgbClr val="6699CC"/>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900">
                <a:solidFill>
                  <a:srgbClr val="D5CED9"/>
                </a:solidFill>
                <a:highlight>
                  <a:srgbClr val="23262E"/>
                </a:highlight>
                <a:latin typeface="Courier New"/>
                <a:ea typeface="Courier New"/>
                <a:cs typeface="Courier New"/>
                <a:sym typeface="Courier New"/>
              </a:rPr>
              <a:t># j hold a reference to i</a:t>
            </a:r>
            <a:endParaRPr b="1" i="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900">
                <a:solidFill>
                  <a:srgbClr val="6699CC"/>
                </a:solidFill>
                <a:highlight>
                  <a:srgbClr val="23262E"/>
                </a:highlight>
                <a:latin typeface="Courier New"/>
                <a:ea typeface="Courier New"/>
                <a:cs typeface="Courier New"/>
                <a:sym typeface="Courier New"/>
              </a:rPr>
              <a:t>print</a:t>
            </a:r>
            <a:r>
              <a:rPr b="1" lang="en" sz="900">
                <a:solidFill>
                  <a:srgbClr val="5FB3B3"/>
                </a:solidFill>
                <a:highlight>
                  <a:srgbClr val="23262E"/>
                </a:highlight>
                <a:latin typeface="Courier New"/>
                <a:ea typeface="Courier New"/>
                <a:cs typeface="Courier New"/>
                <a:sym typeface="Courier New"/>
              </a:rPr>
              <a:t>(</a:t>
            </a:r>
            <a:r>
              <a:rPr b="1" i="1" lang="en" sz="900">
                <a:solidFill>
                  <a:srgbClr val="6699CC"/>
                </a:solidFill>
                <a:highlight>
                  <a:srgbClr val="23262E"/>
                </a:highlight>
                <a:latin typeface="Courier New"/>
                <a:ea typeface="Courier New"/>
                <a:cs typeface="Courier New"/>
                <a:sym typeface="Courier New"/>
              </a:rPr>
              <a:t>id</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i</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lang="en" sz="900">
                <a:solidFill>
                  <a:srgbClr val="FA876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i="1" lang="en" sz="900">
                <a:solidFill>
                  <a:srgbClr val="6699CC"/>
                </a:solidFill>
                <a:highlight>
                  <a:srgbClr val="23262E"/>
                </a:highlight>
                <a:latin typeface="Courier New"/>
                <a:ea typeface="Courier New"/>
                <a:cs typeface="Courier New"/>
                <a:sym typeface="Courier New"/>
              </a:rPr>
              <a:t>id</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j</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domain</a:t>
            </a:r>
            <a:r>
              <a:rPr b="1" lang="en" sz="900">
                <a:solidFill>
                  <a:srgbClr val="5FB3B3"/>
                </a:solidFill>
                <a:highlight>
                  <a:srgbClr val="23262E"/>
                </a:highlight>
                <a:latin typeface="Courier New"/>
                <a:ea typeface="Courier New"/>
                <a:cs typeface="Courier New"/>
                <a:sym typeface="Courier New"/>
              </a:rPr>
              <a:t>[</a:t>
            </a:r>
            <a:r>
              <a:rPr b="1" lang="en" sz="900">
                <a:solidFill>
                  <a:srgbClr val="FAB763"/>
                </a:solidFill>
                <a:highlight>
                  <a:srgbClr val="23262E"/>
                </a:highlight>
                <a:latin typeface="Courier New"/>
                <a:ea typeface="Courier New"/>
                <a:cs typeface="Courier New"/>
                <a:sym typeface="Courier New"/>
              </a:rPr>
              <a:t>0</a:t>
            </a:r>
            <a:r>
              <a:rPr b="1" lang="en" sz="900">
                <a:solidFill>
                  <a:srgbClr val="5FB3B3"/>
                </a:solidFill>
                <a:highlight>
                  <a:srgbClr val="23262E"/>
                </a:highlight>
                <a:latin typeface="Courier New"/>
                <a:ea typeface="Courier New"/>
                <a:cs typeface="Courier New"/>
                <a:sym typeface="Courier New"/>
              </a:rPr>
              <a:t>]))</a:t>
            </a:r>
            <a:endParaRPr b="1" sz="9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True</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900">
                <a:solidFill>
                  <a:srgbClr val="D5CED9"/>
                </a:solidFill>
                <a:highlight>
                  <a:srgbClr val="23262E"/>
                </a:highlight>
                <a:latin typeface="Courier New"/>
                <a:ea typeface="Courier New"/>
                <a:cs typeface="Courier New"/>
                <a:sym typeface="Courier New"/>
              </a:rPr>
              <a:t># call constructor -&gt; j still has valid link to i</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i </a:t>
            </a:r>
            <a:r>
              <a:rPr b="1" lang="en" sz="900">
                <a:solidFill>
                  <a:srgbClr val="FA876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gt</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Set</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m</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lang="en" sz="900">
                <a:solidFill>
                  <a:srgbClr val="5FB3B3"/>
                </a:solidFill>
                <a:highlight>
                  <a:srgbClr val="23262E"/>
                </a:highlight>
                <a:latin typeface="Courier New"/>
                <a:ea typeface="Courier New"/>
                <a:cs typeface="Courier New"/>
                <a:sym typeface="Courier New"/>
              </a:rPr>
              <a:t>"</a:t>
            </a:r>
            <a:r>
              <a:rPr b="1" lang="en" sz="900">
                <a:solidFill>
                  <a:srgbClr val="A3CE9E"/>
                </a:solidFill>
                <a:highlight>
                  <a:srgbClr val="23262E"/>
                </a:highlight>
                <a:latin typeface="Courier New"/>
                <a:ea typeface="Courier New"/>
                <a:cs typeface="Courier New"/>
                <a:sym typeface="Courier New"/>
              </a:rPr>
              <a:t>i</a:t>
            </a:r>
            <a:r>
              <a:rPr b="1" lang="en" sz="900">
                <a:solidFill>
                  <a:srgbClr val="5FB3B3"/>
                </a:solidFill>
                <a:highlight>
                  <a:srgbClr val="23262E"/>
                </a:highlight>
                <a:latin typeface="Courier New"/>
                <a:ea typeface="Courier New"/>
                <a:cs typeface="Courier New"/>
                <a:sym typeface="Courier New"/>
              </a:rPr>
              <a:t>"</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lang="en" sz="900">
                <a:solidFill>
                  <a:srgbClr val="FAB763"/>
                </a:solidFill>
                <a:highlight>
                  <a:srgbClr val="23262E"/>
                </a:highlight>
                <a:latin typeface="Courier New"/>
                <a:ea typeface="Courier New"/>
                <a:cs typeface="Courier New"/>
                <a:sym typeface="Courier New"/>
              </a:rPr>
              <a:t>records</a:t>
            </a:r>
            <a:r>
              <a:rPr b="1" lang="en" sz="900">
                <a:solidFill>
                  <a:srgbClr val="FA8763"/>
                </a:solidFill>
                <a:highlight>
                  <a:srgbClr val="23262E"/>
                </a:highlight>
                <a:latin typeface="Courier New"/>
                <a:ea typeface="Courier New"/>
                <a:cs typeface="Courier New"/>
                <a:sym typeface="Courier New"/>
              </a:rPr>
              <a:t>=</a:t>
            </a:r>
            <a:r>
              <a:rPr b="1" lang="en" sz="900">
                <a:solidFill>
                  <a:srgbClr val="6699CC"/>
                </a:solidFill>
                <a:highlight>
                  <a:srgbClr val="23262E"/>
                </a:highlight>
                <a:latin typeface="Courier New"/>
                <a:ea typeface="Courier New"/>
                <a:cs typeface="Courier New"/>
                <a:sym typeface="Courier New"/>
              </a:rPr>
              <a:t>list</a:t>
            </a:r>
            <a:r>
              <a:rPr b="1" lang="en" sz="900">
                <a:solidFill>
                  <a:srgbClr val="5FB3B3"/>
                </a:solidFill>
                <a:highlight>
                  <a:srgbClr val="23262E"/>
                </a:highlight>
                <a:latin typeface="Courier New"/>
                <a:ea typeface="Courier New"/>
                <a:cs typeface="Courier New"/>
                <a:sym typeface="Courier New"/>
              </a:rPr>
              <a:t>("</a:t>
            </a:r>
            <a:r>
              <a:rPr b="1" lang="en" sz="900">
                <a:solidFill>
                  <a:srgbClr val="A3CE9E"/>
                </a:solidFill>
                <a:highlight>
                  <a:srgbClr val="23262E"/>
                </a:highlight>
                <a:latin typeface="Courier New"/>
                <a:ea typeface="Courier New"/>
                <a:cs typeface="Courier New"/>
                <a:sym typeface="Courier New"/>
              </a:rPr>
              <a:t>abcdef</a:t>
            </a:r>
            <a:r>
              <a:rPr b="1" lang="en" sz="900">
                <a:solidFill>
                  <a:srgbClr val="5FB3B3"/>
                </a:solidFill>
                <a:highlight>
                  <a:srgbClr val="23262E"/>
                </a:highlight>
                <a:latin typeface="Courier New"/>
                <a:ea typeface="Courier New"/>
                <a:cs typeface="Courier New"/>
                <a:sym typeface="Courier New"/>
              </a:rPr>
              <a:t>"))</a:t>
            </a:r>
            <a:endParaRPr b="1" i="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i="1" lang="en" sz="900">
                <a:solidFill>
                  <a:srgbClr val="6699CC"/>
                </a:solidFill>
                <a:highlight>
                  <a:srgbClr val="23262E"/>
                </a:highlight>
                <a:latin typeface="Courier New"/>
                <a:ea typeface="Courier New"/>
                <a:cs typeface="Courier New"/>
                <a:sym typeface="Courier New"/>
              </a:rPr>
              <a:t>print</a:t>
            </a:r>
            <a:r>
              <a:rPr b="1" lang="en" sz="900">
                <a:solidFill>
                  <a:srgbClr val="5FB3B3"/>
                </a:solidFill>
                <a:highlight>
                  <a:srgbClr val="23262E"/>
                </a:highlight>
                <a:latin typeface="Courier New"/>
                <a:ea typeface="Courier New"/>
                <a:cs typeface="Courier New"/>
                <a:sym typeface="Courier New"/>
              </a:rPr>
              <a:t>(</a:t>
            </a:r>
            <a:r>
              <a:rPr b="1" i="1" lang="en" sz="900">
                <a:solidFill>
                  <a:srgbClr val="6699CC"/>
                </a:solidFill>
                <a:highlight>
                  <a:srgbClr val="23262E"/>
                </a:highlight>
                <a:latin typeface="Courier New"/>
                <a:ea typeface="Courier New"/>
                <a:cs typeface="Courier New"/>
                <a:sym typeface="Courier New"/>
              </a:rPr>
              <a:t>id</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i</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lang="en" sz="900">
                <a:solidFill>
                  <a:srgbClr val="FA876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 </a:t>
            </a:r>
            <a:r>
              <a:rPr b="1" i="1" lang="en" sz="900">
                <a:solidFill>
                  <a:srgbClr val="6699CC"/>
                </a:solidFill>
                <a:highlight>
                  <a:srgbClr val="23262E"/>
                </a:highlight>
                <a:latin typeface="Courier New"/>
                <a:ea typeface="Courier New"/>
                <a:cs typeface="Courier New"/>
                <a:sym typeface="Courier New"/>
              </a:rPr>
              <a:t>id</a:t>
            </a:r>
            <a:r>
              <a:rPr b="1" lang="en" sz="900">
                <a:solidFill>
                  <a:srgbClr val="5FB3B3"/>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j</a:t>
            </a:r>
            <a:r>
              <a:rPr b="1" lang="en" sz="900">
                <a:solidFill>
                  <a:srgbClr val="FFFFFF"/>
                </a:solidFill>
                <a:highlight>
                  <a:srgbClr val="23262E"/>
                </a:highlight>
                <a:latin typeface="Courier New"/>
                <a:ea typeface="Courier New"/>
                <a:cs typeface="Courier New"/>
                <a:sym typeface="Courier New"/>
              </a:rPr>
              <a:t>.</a:t>
            </a:r>
            <a:r>
              <a:rPr b="1" lang="en" sz="900">
                <a:solidFill>
                  <a:srgbClr val="D5CED9"/>
                </a:solidFill>
                <a:highlight>
                  <a:srgbClr val="23262E"/>
                </a:highlight>
                <a:latin typeface="Courier New"/>
                <a:ea typeface="Courier New"/>
                <a:cs typeface="Courier New"/>
                <a:sym typeface="Courier New"/>
              </a:rPr>
              <a:t>domain</a:t>
            </a:r>
            <a:r>
              <a:rPr b="1" lang="en" sz="900">
                <a:solidFill>
                  <a:srgbClr val="5FB3B3"/>
                </a:solidFill>
                <a:highlight>
                  <a:srgbClr val="23262E"/>
                </a:highlight>
                <a:latin typeface="Courier New"/>
                <a:ea typeface="Courier New"/>
                <a:cs typeface="Courier New"/>
                <a:sym typeface="Courier New"/>
              </a:rPr>
              <a:t>[</a:t>
            </a:r>
            <a:r>
              <a:rPr b="1" lang="en" sz="900">
                <a:solidFill>
                  <a:srgbClr val="FAB763"/>
                </a:solidFill>
                <a:highlight>
                  <a:srgbClr val="23262E"/>
                </a:highlight>
                <a:latin typeface="Courier New"/>
                <a:ea typeface="Courier New"/>
                <a:cs typeface="Courier New"/>
                <a:sym typeface="Courier New"/>
              </a:rPr>
              <a:t>0</a:t>
            </a:r>
            <a:r>
              <a:rPr b="1" lang="en" sz="900">
                <a:solidFill>
                  <a:srgbClr val="5FB3B3"/>
                </a:solidFill>
                <a:highlight>
                  <a:srgbClr val="23262E"/>
                </a:highlight>
                <a:latin typeface="Courier New"/>
                <a:ea typeface="Courier New"/>
                <a:cs typeface="Courier New"/>
                <a:sym typeface="Courier New"/>
              </a:rPr>
              <a:t>]))</a:t>
            </a:r>
            <a:endParaRPr b="1" sz="900">
              <a:solidFill>
                <a:srgbClr val="5FB3B3"/>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900">
                <a:solidFill>
                  <a:srgbClr val="D5CED9"/>
                </a:solidFill>
                <a:highlight>
                  <a:srgbClr val="23262E"/>
                </a:highlight>
                <a:latin typeface="Courier New"/>
                <a:ea typeface="Courier New"/>
                <a:cs typeface="Courier New"/>
                <a:sym typeface="Courier New"/>
              </a:rPr>
              <a:t>True</a:t>
            </a:r>
            <a:endParaRPr b="1" sz="9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D5CED9"/>
              </a:solidFill>
              <a:highlight>
                <a:srgbClr val="23262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1200">
              <a:solidFill>
                <a:srgbClr val="5FB3B3"/>
              </a:solidFill>
              <a:highlight>
                <a:srgbClr val="23262E"/>
              </a:highlight>
              <a:latin typeface="Courier New"/>
              <a:ea typeface="Courier New"/>
              <a:cs typeface="Courier New"/>
              <a:sym typeface="Courier New"/>
            </a:endParaRPr>
          </a:p>
          <a:p>
            <a:pPr indent="0" lvl="0" marL="0" rtl="0" algn="l">
              <a:spcBef>
                <a:spcPts val="0"/>
              </a:spcBef>
              <a:spcAft>
                <a:spcPts val="0"/>
              </a:spcAft>
              <a:buNone/>
            </a:pPr>
            <a:r>
              <a:t/>
            </a:r>
            <a:endParaRPr b="1" sz="2100">
              <a:solidFill>
                <a:schemeClr val="dk2"/>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64"/>
          <p:cNvSpPr txBox="1"/>
          <p:nvPr>
            <p:ph idx="4294967295" type="title"/>
          </p:nvPr>
        </p:nvSpPr>
        <p:spPr>
          <a:xfrm>
            <a:off x="1557350" y="1557350"/>
            <a:ext cx="6742200" cy="13947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22222"/>
              <a:buFont typeface="Montserrat Light"/>
              <a:buNone/>
            </a:pPr>
            <a:r>
              <a:rPr b="1" lang="en"/>
              <a:t>Demos:</a:t>
            </a:r>
            <a:endParaRPr b="1"/>
          </a:p>
          <a:p>
            <a:pPr indent="0" lvl="0" marL="0" rtl="0" algn="l">
              <a:lnSpc>
                <a:spcPct val="90000"/>
              </a:lnSpc>
              <a:spcBef>
                <a:spcPts val="0"/>
              </a:spcBef>
              <a:spcAft>
                <a:spcPts val="0"/>
              </a:spcAft>
              <a:buClr>
                <a:schemeClr val="dk1"/>
              </a:buClr>
              <a:buSzPct val="122222"/>
              <a:buFont typeface="Montserrat Light"/>
              <a:buNone/>
            </a:pPr>
            <a:r>
              <a:t/>
            </a:r>
            <a:endParaRPr b="1"/>
          </a:p>
          <a:p>
            <a:pPr indent="0" lvl="0" marL="0" rtl="0" algn="l">
              <a:lnSpc>
                <a:spcPct val="90000"/>
              </a:lnSpc>
              <a:spcBef>
                <a:spcPts val="0"/>
              </a:spcBef>
              <a:spcAft>
                <a:spcPts val="0"/>
              </a:spcAft>
              <a:buClr>
                <a:schemeClr val="dk1"/>
              </a:buClr>
              <a:buSzPct val="122222"/>
              <a:buFont typeface="Montserrat Light"/>
              <a:buNone/>
            </a:pPr>
            <a:r>
              <a:rPr b="1" lang="en"/>
              <a:t>Fitting the Logistic Function </a:t>
            </a:r>
            <a:endParaRPr b="1"/>
          </a:p>
          <a:p>
            <a:pPr indent="0" lvl="0" marL="0" rtl="0" algn="l">
              <a:lnSpc>
                <a:spcPct val="90000"/>
              </a:lnSpc>
              <a:spcBef>
                <a:spcPts val="0"/>
              </a:spcBef>
              <a:spcAft>
                <a:spcPts val="0"/>
              </a:spcAft>
              <a:buClr>
                <a:schemeClr val="dk1"/>
              </a:buClr>
              <a:buSzPct val="122222"/>
              <a:buFont typeface="Montserrat Light"/>
              <a:buNone/>
            </a:pPr>
            <a:r>
              <a:rPr b="1" lang="en"/>
              <a:t>(w/ bonus </a:t>
            </a:r>
            <a:r>
              <a:rPr b="1" lang="en">
                <a:latin typeface="Courier New"/>
                <a:ea typeface="Courier New"/>
                <a:cs typeface="Courier New"/>
                <a:sym typeface="Courier New"/>
              </a:rPr>
              <a:t>toDense </a:t>
            </a:r>
            <a:r>
              <a:rPr b="1" lang="en"/>
              <a:t>&amp;</a:t>
            </a:r>
            <a:r>
              <a:rPr b="1" lang="en">
                <a:latin typeface="Courier New"/>
                <a:ea typeface="Courier New"/>
                <a:cs typeface="Courier New"/>
                <a:sym typeface="Courier New"/>
              </a:rPr>
              <a:t> functions</a:t>
            </a:r>
            <a:r>
              <a:rPr b="1" lang="en"/>
              <a:t>)</a:t>
            </a:r>
            <a:endParaRPr b="1"/>
          </a:p>
          <a:p>
            <a:pPr indent="0" lvl="0" marL="0" rtl="0" algn="l">
              <a:lnSpc>
                <a:spcPct val="90000"/>
              </a:lnSpc>
              <a:spcBef>
                <a:spcPts val="0"/>
              </a:spcBef>
              <a:spcAft>
                <a:spcPts val="0"/>
              </a:spcAft>
              <a:buClr>
                <a:schemeClr val="dk1"/>
              </a:buClr>
              <a:buSzPct val="122222"/>
              <a:buFont typeface="Montserrat Light"/>
              <a:buNone/>
            </a:pPr>
            <a:r>
              <a:t/>
            </a:r>
            <a:endParaRPr b="1"/>
          </a:p>
          <a:p>
            <a:pPr indent="0" lvl="0" marL="0" rtl="0" algn="l">
              <a:lnSpc>
                <a:spcPct val="90000"/>
              </a:lnSpc>
              <a:spcBef>
                <a:spcPts val="0"/>
              </a:spcBef>
              <a:spcAft>
                <a:spcPts val="0"/>
              </a:spcAft>
              <a:buClr>
                <a:schemeClr val="dk1"/>
              </a:buClr>
              <a:buSzPct val="122222"/>
              <a:buFont typeface="Montserrat Light"/>
              <a:buNone/>
            </a:pPr>
            <a:r>
              <a:rPr b="1" lang="en"/>
              <a:t>Frozen Solves</a:t>
            </a:r>
            <a:endParaRPr b="1"/>
          </a:p>
        </p:txBody>
      </p:sp>
      <p:pic>
        <p:nvPicPr>
          <p:cNvPr id="621" name="Google Shape;621;p64"/>
          <p:cNvPicPr preferRelativeResize="0"/>
          <p:nvPr/>
        </p:nvPicPr>
        <p:blipFill>
          <a:blip r:embed="rId3">
            <a:alphaModFix/>
          </a:blip>
          <a:stretch>
            <a:fillRect/>
          </a:stretch>
        </p:blipFill>
        <p:spPr>
          <a:xfrm>
            <a:off x="5619575" y="2720075"/>
            <a:ext cx="3120051" cy="2081050"/>
          </a:xfrm>
          <a:prstGeom prst="rect">
            <a:avLst/>
          </a:prstGeom>
          <a:noFill/>
          <a:ln>
            <a:noFill/>
          </a:ln>
        </p:spPr>
      </p:pic>
      <p:pic>
        <p:nvPicPr>
          <p:cNvPr id="622" name="Google Shape;622;p64"/>
          <p:cNvPicPr preferRelativeResize="0"/>
          <p:nvPr/>
        </p:nvPicPr>
        <p:blipFill>
          <a:blip r:embed="rId4">
            <a:alphaModFix/>
          </a:blip>
          <a:stretch>
            <a:fillRect/>
          </a:stretch>
        </p:blipFill>
        <p:spPr>
          <a:xfrm>
            <a:off x="7671141" y="2897040"/>
            <a:ext cx="768325" cy="1582075"/>
          </a:xfrm>
          <a:prstGeom prst="rect">
            <a:avLst/>
          </a:prstGeom>
          <a:noFill/>
          <a:ln>
            <a:noFill/>
          </a:ln>
        </p:spPr>
      </p:pic>
      <p:pic>
        <p:nvPicPr>
          <p:cNvPr id="623" name="Google Shape;623;p64"/>
          <p:cNvPicPr preferRelativeResize="0"/>
          <p:nvPr/>
        </p:nvPicPr>
        <p:blipFill>
          <a:blip r:embed="rId5">
            <a:alphaModFix/>
          </a:blip>
          <a:stretch>
            <a:fillRect/>
          </a:stretch>
        </p:blipFill>
        <p:spPr>
          <a:xfrm>
            <a:off x="2916500" y="3782050"/>
            <a:ext cx="2703074" cy="745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7"/>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Python</a:t>
            </a:r>
            <a:endParaRPr/>
          </a:p>
        </p:txBody>
      </p:sp>
      <p:sp>
        <p:nvSpPr>
          <p:cNvPr id="148" name="Google Shape;148;p17"/>
          <p:cNvSpPr txBox="1"/>
          <p:nvPr>
            <p:ph idx="1" type="body"/>
          </p:nvPr>
        </p:nvSpPr>
        <p:spPr>
          <a:xfrm>
            <a:off x="628650" y="933450"/>
            <a:ext cx="6238800" cy="3753000"/>
          </a:xfrm>
          <a:prstGeom prst="rect">
            <a:avLst/>
          </a:prstGeom>
        </p:spPr>
        <p:txBody>
          <a:bodyPr anchorCtr="0" anchor="ctr" bIns="34275" lIns="68575" spcFirstLastPara="1" rIns="68575" wrap="square" tIns="34275">
            <a:normAutofit/>
          </a:bodyPr>
          <a:lstStyle/>
          <a:p>
            <a:pPr indent="-317500" lvl="0" marL="457200" rtl="0" algn="l">
              <a:spcBef>
                <a:spcPts val="800"/>
              </a:spcBef>
              <a:spcAft>
                <a:spcPts val="0"/>
              </a:spcAft>
              <a:buSzPts val="1400"/>
              <a:buChar char="▪"/>
            </a:pPr>
            <a:r>
              <a:rPr lang="en"/>
              <a:t>Very often a shared language by a diverse organization-spanning group</a:t>
            </a:r>
            <a:endParaRPr/>
          </a:p>
          <a:p>
            <a:pPr indent="-317500" lvl="0" marL="457200" rtl="0" algn="l">
              <a:spcBef>
                <a:spcPts val="0"/>
              </a:spcBef>
              <a:spcAft>
                <a:spcPts val="0"/>
              </a:spcAft>
              <a:buSzPts val="1400"/>
              <a:buChar char="▪"/>
            </a:pPr>
            <a:r>
              <a:rPr lang="en"/>
              <a:t>Vast array of packages to handle tasks in the optimization pipeline</a:t>
            </a:r>
            <a:endParaRPr/>
          </a:p>
          <a:p>
            <a:pPr indent="-317500" lvl="0" marL="457200" rtl="0" algn="l">
              <a:spcBef>
                <a:spcPts val="0"/>
              </a:spcBef>
              <a:spcAft>
                <a:spcPts val="0"/>
              </a:spcAft>
              <a:buSzPts val="1400"/>
              <a:buChar char="▪"/>
            </a:pPr>
            <a:r>
              <a:rPr lang="en"/>
              <a:t>Communication with GAMS is seen as a bottleneck</a:t>
            </a:r>
            <a:endParaRPr/>
          </a:p>
        </p:txBody>
      </p:sp>
      <p:sp>
        <p:nvSpPr>
          <p:cNvPr id="149" name="Google Shape;149;p17"/>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50" name="Google Shape;150;p17"/>
          <p:cNvPicPr preferRelativeResize="0"/>
          <p:nvPr/>
        </p:nvPicPr>
        <p:blipFill>
          <a:blip r:embed="rId3">
            <a:alphaModFix/>
          </a:blip>
          <a:stretch>
            <a:fillRect/>
          </a:stretch>
        </p:blipFill>
        <p:spPr>
          <a:xfrm>
            <a:off x="6517525" y="2419350"/>
            <a:ext cx="2636001" cy="2448074"/>
          </a:xfrm>
          <a:prstGeom prst="rect">
            <a:avLst/>
          </a:prstGeom>
          <a:noFill/>
          <a:ln>
            <a:noFill/>
          </a:ln>
        </p:spPr>
      </p:pic>
      <p:pic>
        <p:nvPicPr>
          <p:cNvPr id="151" name="Google Shape;151;p17"/>
          <p:cNvPicPr preferRelativeResize="0"/>
          <p:nvPr/>
        </p:nvPicPr>
        <p:blipFill>
          <a:blip r:embed="rId4">
            <a:alphaModFix/>
          </a:blip>
          <a:stretch>
            <a:fillRect/>
          </a:stretch>
        </p:blipFill>
        <p:spPr>
          <a:xfrm>
            <a:off x="7583046" y="2718322"/>
            <a:ext cx="1646679" cy="488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8"/>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57" name="Google Shape;157;p18"/>
          <p:cNvPicPr preferRelativeResize="0"/>
          <p:nvPr/>
        </p:nvPicPr>
        <p:blipFill rotWithShape="1">
          <a:blip r:embed="rId3">
            <a:alphaModFix/>
          </a:blip>
          <a:srcRect b="10458" l="0" r="0" t="0"/>
          <a:stretch/>
        </p:blipFill>
        <p:spPr>
          <a:xfrm>
            <a:off x="1065825" y="1085850"/>
            <a:ext cx="7012350" cy="3639050"/>
          </a:xfrm>
          <a:prstGeom prst="rect">
            <a:avLst/>
          </a:prstGeom>
          <a:noFill/>
          <a:ln>
            <a:noFill/>
          </a:ln>
        </p:spPr>
      </p:pic>
      <p:sp>
        <p:nvSpPr>
          <p:cNvPr id="158" name="Google Shape;158;p18"/>
          <p:cNvSpPr txBox="1"/>
          <p:nvPr>
            <p:ph type="title"/>
          </p:nvPr>
        </p:nvSpPr>
        <p:spPr>
          <a:xfrm>
            <a:off x="390099" y="139325"/>
            <a:ext cx="6743100" cy="64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 sz="2130"/>
              <a:t>Comfortable &amp; Performant Modeling in Python</a:t>
            </a:r>
            <a:endParaRPr sz="213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9"/>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is GAMS?</a:t>
            </a:r>
            <a:endParaRPr/>
          </a:p>
        </p:txBody>
      </p:sp>
      <p:sp>
        <p:nvSpPr>
          <p:cNvPr id="164" name="Google Shape;164;p19"/>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65" name="Google Shape;165;p19"/>
          <p:cNvSpPr txBox="1"/>
          <p:nvPr/>
        </p:nvSpPr>
        <p:spPr>
          <a:xfrm>
            <a:off x="6449775" y="1224850"/>
            <a:ext cx="2563500" cy="3192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800"/>
              </a:spcBef>
              <a:spcAft>
                <a:spcPts val="0"/>
              </a:spcAft>
              <a:buNone/>
            </a:pPr>
            <a:r>
              <a:rPr b="1" i="1" lang="en" sz="1200">
                <a:solidFill>
                  <a:schemeClr val="dk2"/>
                </a:solidFill>
                <a:latin typeface="Montserrat"/>
                <a:ea typeface="Montserrat"/>
                <a:cs typeface="Montserrat"/>
                <a:sym typeface="Montserrat"/>
              </a:rPr>
              <a:t>Abstract Model</a:t>
            </a:r>
            <a:endParaRPr b="1" i="1"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Declared/defined over sets </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Like “writing on paper”</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Compact</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Logically consistent (no domain violations, uncontrolled sets)</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Completely abstract (no data)</a:t>
            </a:r>
            <a:endParaRPr sz="1200">
              <a:solidFill>
                <a:schemeClr val="dk2"/>
              </a:solidFill>
              <a:latin typeface="Montserrat"/>
              <a:ea typeface="Montserrat"/>
              <a:cs typeface="Montserrat"/>
              <a:sym typeface="Montserrat"/>
            </a:endParaRPr>
          </a:p>
        </p:txBody>
      </p:sp>
      <p:pic>
        <p:nvPicPr>
          <p:cNvPr id="166" name="Google Shape;166;p19"/>
          <p:cNvPicPr preferRelativeResize="0"/>
          <p:nvPr/>
        </p:nvPicPr>
        <p:blipFill>
          <a:blip r:embed="rId3">
            <a:alphaModFix/>
          </a:blip>
          <a:stretch>
            <a:fillRect/>
          </a:stretch>
        </p:blipFill>
        <p:spPr>
          <a:xfrm>
            <a:off x="390100" y="786650"/>
            <a:ext cx="5944443" cy="4051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0"/>
          <p:cNvSpPr txBox="1"/>
          <p:nvPr>
            <p:ph type="title"/>
          </p:nvPr>
        </p:nvSpPr>
        <p:spPr>
          <a:xfrm>
            <a:off x="390099" y="139325"/>
            <a:ext cx="6743100" cy="64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is GAMS?</a:t>
            </a:r>
            <a:endParaRPr/>
          </a:p>
        </p:txBody>
      </p:sp>
      <p:sp>
        <p:nvSpPr>
          <p:cNvPr id="172" name="Google Shape;172;p20"/>
          <p:cNvSpPr txBox="1"/>
          <p:nvPr>
            <p:ph idx="12" type="sldNum"/>
          </p:nvPr>
        </p:nvSpPr>
        <p:spPr>
          <a:xfrm>
            <a:off x="8385350" y="4942725"/>
            <a:ext cx="548700" cy="2007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73" name="Google Shape;173;p20"/>
          <p:cNvSpPr txBox="1"/>
          <p:nvPr/>
        </p:nvSpPr>
        <p:spPr>
          <a:xfrm>
            <a:off x="6449775" y="1224850"/>
            <a:ext cx="2563500" cy="3192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800"/>
              </a:spcBef>
              <a:spcAft>
                <a:spcPts val="0"/>
              </a:spcAft>
              <a:buNone/>
            </a:pPr>
            <a:r>
              <a:rPr b="1" i="1" lang="en" sz="1200">
                <a:solidFill>
                  <a:schemeClr val="dk2"/>
                </a:solidFill>
                <a:latin typeface="Montserrat"/>
                <a:ea typeface="Montserrat"/>
                <a:cs typeface="Montserrat"/>
                <a:sym typeface="Montserrat"/>
              </a:rPr>
              <a:t>Model Instance</a:t>
            </a:r>
            <a:endParaRPr b="1" i="1"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Add all the data 🔥🚒</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lang="en" sz="1200">
                <a:solidFill>
                  <a:schemeClr val="dk2"/>
                </a:solidFill>
                <a:latin typeface="Montserrat"/>
                <a:ea typeface="Montserrat"/>
                <a:cs typeface="Montserrat"/>
                <a:sym typeface="Montserrat"/>
              </a:rPr>
              <a:t>Model generated at solve</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rPr b="1" lang="en" sz="1200">
                <a:solidFill>
                  <a:srgbClr val="F4961A"/>
                </a:solidFill>
                <a:latin typeface="Montserrat"/>
                <a:ea typeface="Montserrat"/>
                <a:cs typeface="Montserrat"/>
                <a:sym typeface="Montserrat"/>
              </a:rPr>
              <a:t>GAMS </a:t>
            </a:r>
            <a:r>
              <a:rPr b="1" lang="en" sz="1200">
                <a:solidFill>
                  <a:schemeClr val="dk2"/>
                </a:solidFill>
                <a:latin typeface="Montserrat"/>
                <a:ea typeface="Montserrat"/>
                <a:cs typeface="Montserrat"/>
                <a:sym typeface="Montserrat"/>
              </a:rPr>
              <a:t>Philosophy - tight syntax leads to better modeling</a:t>
            </a:r>
            <a:endParaRPr sz="1200">
              <a:solidFill>
                <a:schemeClr val="dk2"/>
              </a:solidFill>
              <a:latin typeface="Montserrat"/>
              <a:ea typeface="Montserrat"/>
              <a:cs typeface="Montserrat"/>
              <a:sym typeface="Montserrat"/>
            </a:endParaRPr>
          </a:p>
          <a:p>
            <a:pPr indent="0" lvl="0" marL="0" rtl="0" algn="l">
              <a:lnSpc>
                <a:spcPct val="150000"/>
              </a:lnSpc>
              <a:spcBef>
                <a:spcPts val="800"/>
              </a:spcBef>
              <a:spcAft>
                <a:spcPts val="0"/>
              </a:spcAft>
              <a:buNone/>
            </a:pPr>
            <a:r>
              <a:t/>
            </a:r>
            <a:endParaRPr sz="1200">
              <a:solidFill>
                <a:schemeClr val="dk2"/>
              </a:solidFill>
              <a:latin typeface="Montserrat"/>
              <a:ea typeface="Montserrat"/>
              <a:cs typeface="Montserrat"/>
              <a:sym typeface="Montserrat"/>
            </a:endParaRPr>
          </a:p>
        </p:txBody>
      </p:sp>
      <p:pic>
        <p:nvPicPr>
          <p:cNvPr id="174" name="Google Shape;174;p20"/>
          <p:cNvPicPr preferRelativeResize="0"/>
          <p:nvPr/>
        </p:nvPicPr>
        <p:blipFill>
          <a:blip r:embed="rId3">
            <a:alphaModFix/>
          </a:blip>
          <a:stretch>
            <a:fillRect/>
          </a:stretch>
        </p:blipFill>
        <p:spPr>
          <a:xfrm>
            <a:off x="390100" y="786650"/>
            <a:ext cx="5944443" cy="40519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252B39"/>
      </a:dk1>
      <a:lt1>
        <a:srgbClr val="FFFFFF"/>
      </a:lt1>
      <a:dk2>
        <a:srgbClr val="30383B"/>
      </a:dk2>
      <a:lt2>
        <a:srgbClr val="E1EAF0"/>
      </a:lt2>
      <a:accent1>
        <a:srgbClr val="2D7DD2"/>
      </a:accent1>
      <a:accent2>
        <a:srgbClr val="8A7E72"/>
      </a:accent2>
      <a:accent3>
        <a:srgbClr val="F4971A"/>
      </a:accent3>
      <a:accent4>
        <a:srgbClr val="215D9D"/>
      </a:accent4>
      <a:accent5>
        <a:srgbClr val="675E55"/>
      </a:accent5>
      <a:accent6>
        <a:srgbClr val="E1EAF0"/>
      </a:accent6>
      <a:hlink>
        <a:srgbClr val="30383B"/>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